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authors.xml" ContentType="application/vnd.ms-powerpoint.authors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7"/>
  </p:notesMasterIdLst>
  <p:sldIdLst>
    <p:sldId id="2147470619" r:id="rId2"/>
    <p:sldId id="2147470692" r:id="rId3"/>
    <p:sldId id="2147470693" r:id="rId4"/>
    <p:sldId id="2147470697" r:id="rId5"/>
    <p:sldId id="2147470694" r:id="rId6"/>
    <p:sldId id="2147470669" r:id="rId7"/>
    <p:sldId id="2147470671" r:id="rId8"/>
    <p:sldId id="2147470672" r:id="rId9"/>
    <p:sldId id="2147470673" r:id="rId10"/>
    <p:sldId id="2147470683" r:id="rId11"/>
    <p:sldId id="2147470682" r:id="rId12"/>
    <p:sldId id="2147470684" r:id="rId13"/>
    <p:sldId id="2147470685" r:id="rId14"/>
    <p:sldId id="2147470691" r:id="rId15"/>
    <p:sldId id="2147470696" r:id="rId16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9675911-ABC1-D0DA-5A5A-E19F0F5E8217}" name="Jesse Schoenmakers" initials="JS" userId="S::jesse.schoenmakers@52impact.nl::3645a5d0-d9c9-451b-8064-378e71a10a5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C0C0"/>
    <a:srgbClr val="F2F2F2"/>
    <a:srgbClr val="FFFFFF"/>
    <a:srgbClr val="008D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C50F32-631A-4F10-83DF-7E80223D748F}" v="7" dt="2025-01-21T21:22:50.7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7409" autoAdjust="0"/>
  </p:normalViewPr>
  <p:slideViewPr>
    <p:cSldViewPr snapToGrid="0">
      <p:cViewPr varScale="1">
        <p:scale>
          <a:sx n="97" d="100"/>
          <a:sy n="97" d="100"/>
        </p:scale>
        <p:origin x="1056" y="7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Relationship Id="rId27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sse Schoenmakers" userId="2162002433_tp_dropbox_plus" providerId="OAuth2" clId="{44784779-DB7B-4BD0-9DAA-DC58E18F040C}"/>
    <pc:docChg chg="addSld modSld sldOrd">
      <pc:chgData name="Jesse Schoenmakers" userId="2162002433_tp_dropbox_plus" providerId="OAuth2" clId="{44784779-DB7B-4BD0-9DAA-DC58E18F040C}" dt="2025-01-15T08:09:22.556" v="163" actId="1035"/>
      <pc:docMkLst>
        <pc:docMk/>
      </pc:docMkLst>
      <pc:sldChg chg="addSp modSp">
        <pc:chgData name="Jesse Schoenmakers" userId="2162002433_tp_dropbox_plus" providerId="OAuth2" clId="{44784779-DB7B-4BD0-9DAA-DC58E18F040C}" dt="2025-01-15T08:09:22.556" v="163" actId="1035"/>
        <pc:sldMkLst>
          <pc:docMk/>
          <pc:sldMk cId="3900082897" sldId="2147470569"/>
        </pc:sldMkLst>
      </pc:sldChg>
      <pc:sldChg chg="ord">
        <pc:chgData name="Jesse Schoenmakers" userId="2162002433_tp_dropbox_plus" providerId="OAuth2" clId="{44784779-DB7B-4BD0-9DAA-DC58E18F040C}" dt="2025-01-14T12:28:58.784" v="150"/>
        <pc:sldMkLst>
          <pc:docMk/>
          <pc:sldMk cId="1230596037" sldId="2147470580"/>
        </pc:sldMkLst>
      </pc:sldChg>
      <pc:sldChg chg="addSp delSp modSp">
        <pc:chgData name="Jesse Schoenmakers" userId="2162002433_tp_dropbox_plus" providerId="OAuth2" clId="{44784779-DB7B-4BD0-9DAA-DC58E18F040C}" dt="2025-01-14T11:28:43.276" v="128"/>
        <pc:sldMkLst>
          <pc:docMk/>
          <pc:sldMk cId="1592553174" sldId="2147470586"/>
        </pc:sldMkLst>
      </pc:sldChg>
      <pc:sldChg chg="modSp">
        <pc:chgData name="Jesse Schoenmakers" userId="2162002433_tp_dropbox_plus" providerId="OAuth2" clId="{44784779-DB7B-4BD0-9DAA-DC58E18F040C}" dt="2025-01-14T11:15:10.716" v="123" actId="1038"/>
        <pc:sldMkLst>
          <pc:docMk/>
          <pc:sldMk cId="2334460340" sldId="2147470592"/>
        </pc:sldMkLst>
      </pc:sldChg>
      <pc:sldChg chg="addSp modSp">
        <pc:chgData name="Jesse Schoenmakers" userId="2162002433_tp_dropbox_plus" providerId="OAuth2" clId="{44784779-DB7B-4BD0-9DAA-DC58E18F040C}" dt="2025-01-14T12:06:33.692" v="129"/>
        <pc:sldMkLst>
          <pc:docMk/>
          <pc:sldMk cId="3726897048" sldId="2147470598"/>
        </pc:sldMkLst>
      </pc:sldChg>
      <pc:sldChg chg="addSp delSp modSp">
        <pc:chgData name="Jesse Schoenmakers" userId="2162002433_tp_dropbox_plus" providerId="OAuth2" clId="{44784779-DB7B-4BD0-9DAA-DC58E18F040C}" dt="2025-01-14T12:19:07.813" v="149" actId="1036"/>
        <pc:sldMkLst>
          <pc:docMk/>
          <pc:sldMk cId="355851907" sldId="2147470606"/>
        </pc:sldMkLst>
      </pc:sldChg>
      <pc:sldChg chg="ord">
        <pc:chgData name="Jesse Schoenmakers" userId="2162002433_tp_dropbox_plus" providerId="OAuth2" clId="{44784779-DB7B-4BD0-9DAA-DC58E18F040C}" dt="2025-01-14T12:29:32.270" v="152"/>
        <pc:sldMkLst>
          <pc:docMk/>
          <pc:sldMk cId="140606325" sldId="2147470610"/>
        </pc:sldMkLst>
      </pc:sldChg>
      <pc:sldChg chg="addSp modSp">
        <pc:chgData name="Jesse Schoenmakers" userId="2162002433_tp_dropbox_plus" providerId="OAuth2" clId="{44784779-DB7B-4BD0-9DAA-DC58E18F040C}" dt="2025-01-14T08:44:22.897" v="0"/>
        <pc:sldMkLst>
          <pc:docMk/>
          <pc:sldMk cId="2404799684" sldId="2147470614"/>
        </pc:sldMkLst>
      </pc:sldChg>
      <pc:sldChg chg="addSp modSp">
        <pc:chgData name="Jesse Schoenmakers" userId="2162002433_tp_dropbox_plus" providerId="OAuth2" clId="{44784779-DB7B-4BD0-9DAA-DC58E18F040C}" dt="2025-01-14T08:44:31.116" v="1"/>
        <pc:sldMkLst>
          <pc:docMk/>
          <pc:sldMk cId="446548156" sldId="2147470615"/>
        </pc:sldMkLst>
      </pc:sldChg>
      <pc:sldChg chg="addSp modSp">
        <pc:chgData name="Jesse Schoenmakers" userId="2162002433_tp_dropbox_plus" providerId="OAuth2" clId="{44784779-DB7B-4BD0-9DAA-DC58E18F040C}" dt="2025-01-14T09:16:41.162" v="111"/>
        <pc:sldMkLst>
          <pc:docMk/>
          <pc:sldMk cId="1765086155" sldId="2147470617"/>
        </pc:sldMkLst>
      </pc:sldChg>
      <pc:sldChg chg="add">
        <pc:chgData name="Jesse Schoenmakers" userId="2162002433_tp_dropbox_plus" providerId="OAuth2" clId="{44784779-DB7B-4BD0-9DAA-DC58E18F040C}" dt="2025-01-14T11:24:58.675" v="124"/>
        <pc:sldMkLst>
          <pc:docMk/>
          <pc:sldMk cId="3965801755" sldId="2147470618"/>
        </pc:sldMkLst>
      </pc:sldChg>
    </pc:docChg>
  </pc:docChgLst>
  <pc:docChgLst>
    <pc:chgData name="Jesse Schoenmakers" userId="2162002433_tp_dropbox_plus" providerId="OAuth2" clId="{B82F7AF3-EEF0-4CCA-B7A6-3DF3DE0CB2C2}"/>
    <pc:docChg chg="addSld modSld sldOrd">
      <pc:chgData name="Jesse Schoenmakers" userId="2162002433_tp_dropbox_plus" providerId="OAuth2" clId="{B82F7AF3-EEF0-4CCA-B7A6-3DF3DE0CB2C2}" dt="2025-01-13T14:57:05.571" v="56"/>
      <pc:docMkLst>
        <pc:docMk/>
      </pc:docMkLst>
      <pc:sldChg chg="addSp modSp ord">
        <pc:chgData name="Jesse Schoenmakers" userId="2162002433_tp_dropbox_plus" providerId="OAuth2" clId="{B82F7AF3-EEF0-4CCA-B7A6-3DF3DE0CB2C2}" dt="2025-01-13T13:38:51.407" v="10"/>
        <pc:sldMkLst>
          <pc:docMk/>
          <pc:sldMk cId="306510826" sldId="2147470561"/>
        </pc:sldMkLst>
      </pc:sldChg>
      <pc:sldChg chg="addSp modSp">
        <pc:chgData name="Jesse Schoenmakers" userId="2162002433_tp_dropbox_plus" providerId="OAuth2" clId="{B82F7AF3-EEF0-4CCA-B7A6-3DF3DE0CB2C2}" dt="2025-01-13T14:47:53.364" v="52" actId="1035"/>
        <pc:sldMkLst>
          <pc:docMk/>
          <pc:sldMk cId="3900082897" sldId="2147470569"/>
        </pc:sldMkLst>
      </pc:sldChg>
      <pc:sldChg chg="addSp modSp">
        <pc:chgData name="Jesse Schoenmakers" userId="2162002433_tp_dropbox_plus" providerId="OAuth2" clId="{B82F7AF3-EEF0-4CCA-B7A6-3DF3DE0CB2C2}" dt="2025-01-13T14:56:59.700" v="55"/>
        <pc:sldMkLst>
          <pc:docMk/>
          <pc:sldMk cId="3205798911" sldId="2147470585"/>
        </pc:sldMkLst>
      </pc:sldChg>
      <pc:sldChg chg="addSp modSp">
        <pc:chgData name="Jesse Schoenmakers" userId="2162002433_tp_dropbox_plus" providerId="OAuth2" clId="{B82F7AF3-EEF0-4CCA-B7A6-3DF3DE0CB2C2}" dt="2025-01-13T14:56:53.219" v="54"/>
        <pc:sldMkLst>
          <pc:docMk/>
          <pc:sldMk cId="1592553174" sldId="2147470586"/>
        </pc:sldMkLst>
      </pc:sldChg>
      <pc:sldChg chg="addSp modSp">
        <pc:chgData name="Jesse Schoenmakers" userId="2162002433_tp_dropbox_plus" providerId="OAuth2" clId="{B82F7AF3-EEF0-4CCA-B7A6-3DF3DE0CB2C2}" dt="2025-01-13T14:54:26.132" v="53" actId="931"/>
        <pc:sldMkLst>
          <pc:docMk/>
          <pc:sldMk cId="1969068086" sldId="2147470587"/>
        </pc:sldMkLst>
      </pc:sldChg>
      <pc:sldChg chg="addSp modSp">
        <pc:chgData name="Jesse Schoenmakers" userId="2162002433_tp_dropbox_plus" providerId="OAuth2" clId="{B82F7AF3-EEF0-4CCA-B7A6-3DF3DE0CB2C2}" dt="2025-01-13T14:57:05.571" v="56"/>
        <pc:sldMkLst>
          <pc:docMk/>
          <pc:sldMk cId="355851907" sldId="2147470606"/>
        </pc:sldMkLst>
      </pc:sldChg>
      <pc:sldChg chg="addSp modSp add ord modAnim">
        <pc:chgData name="Jesse Schoenmakers" userId="2162002433_tp_dropbox_plus" providerId="OAuth2" clId="{B82F7AF3-EEF0-4CCA-B7A6-3DF3DE0CB2C2}" dt="2025-01-13T13:57:51.237" v="13"/>
        <pc:sldMkLst>
          <pc:docMk/>
          <pc:sldMk cId="2297434538" sldId="2147470608"/>
        </pc:sldMkLst>
      </pc:sldChg>
      <pc:sldChg chg="add">
        <pc:chgData name="Jesse Schoenmakers" userId="2162002433_tp_dropbox_plus" providerId="OAuth2" clId="{B82F7AF3-EEF0-4CCA-B7A6-3DF3DE0CB2C2}" dt="2025-01-13T13:38:53.826" v="11"/>
        <pc:sldMkLst>
          <pc:docMk/>
          <pc:sldMk cId="140336722" sldId="2147470609"/>
        </pc:sldMkLst>
      </pc:sldChg>
      <pc:sldChg chg="addSp modSp">
        <pc:chgData name="Jesse Schoenmakers" userId="2162002433_tp_dropbox_plus" providerId="OAuth2" clId="{B82F7AF3-EEF0-4CCA-B7A6-3DF3DE0CB2C2}" dt="2025-01-13T14:36:12.689" v="18"/>
        <pc:sldMkLst>
          <pc:docMk/>
          <pc:sldMk cId="140606325" sldId="214747061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1E8239-C90C-433B-9002-F2CFAACDABE9}" type="datetimeFigureOut">
              <a:rPr lang="nl-NL" smtClean="0"/>
              <a:t>18-3-2026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85BD0A-92D5-4F28-959D-97C4B10AA71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40555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BBC5B7-33CA-F6A3-D916-C0A2D2184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F80185-D14B-C54D-3FCF-A70F2DCCAC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CA3A1E-CA37-1A15-71B1-8E6F195C85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AB9C34-ACB7-4F78-FA4D-D37296AF54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5BD0A-92D5-4F28-959D-97C4B10AA71E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13935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4FD92-C506-D4CB-CD5E-F97A2C84A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A72223-CD38-56A4-BC1A-B5744DF878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457B89-2B36-4295-D47C-D62E5D54A2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F0F259-F2F6-127F-39B3-1285D73734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5BD0A-92D5-4F28-959D-97C4B10AA71E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51781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7AA0D2-7803-06DB-6630-FA09CF9A4A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2ACD29-3A4E-7005-B5D7-17D79E995D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3D50D7-8B71-024C-FEDB-7F6D85D7FC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Swimming alerts, water </a:t>
            </a:r>
            <a:r>
              <a:rPr lang="en-US"/>
              <a:t>quality reporting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BCDB2-1033-086F-9078-9A78DBD52E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5BD0A-92D5-4F28-959D-97C4B10AA71E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2298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D5DEB-3088-6BC3-7495-D0264F71D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D4EFBA-7BEF-3136-BCF2-EF214427B5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B02516-C18F-135D-68C4-7FED575850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B2A704-B625-8C34-DF82-B20E8588B2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5BD0A-92D5-4F28-959D-97C4B10AA71E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61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7E1704-0A0B-D9D6-9A79-41241EED8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2CB0C5-CD37-C28A-CB2A-A9DCC79A42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870F5B-7264-000A-3208-B3C6049107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0962E3-40C1-DAAA-9471-44A7F42EE9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5BD0A-92D5-4F28-959D-97C4B10AA71E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4067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6CDC0A-5646-8506-B029-7B9FEA522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980030-3A13-DEBD-D2B7-037B7A8DE2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A06B7A-E956-DAC8-50A9-47D30A8131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13686F-5286-439B-0D16-AE218BB258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5BD0A-92D5-4F28-959D-97C4B10AA71E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29104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DFBCD-8FB4-41DE-DD21-0B0793E5E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B440D5-ADA8-B016-3368-F1C91D17DE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772C82-B2A5-DE98-3186-061D3FA0F4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0A8A5E-33E8-3447-ABCE-785ED67615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5BD0A-92D5-4F28-959D-97C4B10AA71E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4898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74F999-482A-67A2-0BDE-91C3861151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6A4DA6-F8F8-3D7D-81FC-4EC30BABDA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E87DD0-FDB2-649A-D710-85C85D8DD0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75CF2-C347-8E92-CE15-DBA0AC2E07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5BD0A-92D5-4F28-959D-97C4B10AA71E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0752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2954A6-5937-71B7-1209-676B1296A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15C335-3945-736B-C02D-7DD8CCB5B0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71821D-56B5-77D4-EDF0-CB883EB56B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None/>
            </a:pPr>
            <a:endParaRPr lang="nl-NL" sz="1800" kern="100" dirty="0">
              <a:solidFill>
                <a:srgbClr val="000000"/>
              </a:solidFill>
              <a:effectLst/>
              <a:latin typeface="Roboto Light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ABE9A5-BBCD-210C-AF92-926A32A71C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5BD0A-92D5-4F28-959D-97C4B10AA71E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6238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20B4CE-E735-007C-4C3A-76579455E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FD4C43-EA52-29EF-A826-C4CD5AE3C7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C0CEF1-4616-BDA9-34AA-B33BC4FA03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CC60A1-2B72-E155-BA99-5ABBCFE4D5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5BD0A-92D5-4F28-959D-97C4B10AA71E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911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2702A3-617A-C867-F8CD-1DAC7B3F0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EBCD57-F616-A554-563B-129DD394FC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346C5E-9961-091D-B473-5C918A4FBF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3D84CB-EC2A-4290-7009-23972114A8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5BD0A-92D5-4F28-959D-97C4B10AA71E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29074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F0E5B-07E3-25E7-DEA2-75C7A8E4AC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AAACDD-E9EE-F9FD-2941-16CAE17F9A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541E3F-5C7F-F30D-7A80-7124074E5A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D59477-2E63-C720-CCAA-3FBE150114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5BD0A-92D5-4F28-959D-97C4B10AA71E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3798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C3ABDA-5F3A-0FBC-5DE6-A93FEAEA9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7472AE-4E0A-A93E-39B6-8368E4D0C9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86B7C2-4207-24D3-71C1-9B3FE9A9D3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A2854C-27BC-FF16-0E66-7AB57879E6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5BD0A-92D5-4F28-959D-97C4B10AA71E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65961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7D060-0E91-1366-8C18-285904190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89DD51-DB2C-FC39-C127-F13159A302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D0DB51-A6C6-0403-8671-92EC6D3D1E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180D30-261E-0FA0-7E62-DAFDDB979E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5BD0A-92D5-4F28-959D-97C4B10AA71E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07746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2D465-6337-5A2D-730E-691B788AD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009423-3FD1-D49B-67A0-F7226FD75D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2B5C19-5881-735D-257D-47AD6DCE62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D263B5-A760-3E38-0070-5BD9047289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5BD0A-92D5-4F28-959D-97C4B10AA71E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9707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FB4BD78-FF2D-4976-96AB-5CFA04AEAF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237" b="62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1561C9F-E3AD-4F8C-A580-70C15BE912AD}"/>
              </a:ext>
            </a:extLst>
          </p:cNvPr>
          <p:cNvSpPr/>
          <p:nvPr userDrawn="1"/>
        </p:nvSpPr>
        <p:spPr>
          <a:xfrm>
            <a:off x="0" y="2433638"/>
            <a:ext cx="12192000" cy="1990724"/>
          </a:xfrm>
          <a:prstGeom prst="rect">
            <a:avLst/>
          </a:prstGeom>
          <a:solidFill>
            <a:srgbClr val="052555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C13E41-7D51-47A9-A711-6F2036B77E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693426"/>
            <a:ext cx="2652775" cy="7257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04D3EF-11AB-4D63-BC35-3F9372940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00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8E07B5-C121-426C-992E-F60A524FA5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0042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4BF64-9856-4993-848C-AA84BA17B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3860FE-4C25-4012-B0D8-2F1C7B8AF2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1pPr>
            <a:lvl2pPr>
              <a:defRPr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2pPr>
            <a:lvl3pPr>
              <a:defRPr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3pPr>
            <a:lvl4pPr>
              <a:defRPr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4pPr>
            <a:lvl5pPr>
              <a:defRPr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E9F77C-4698-4B98-A2B7-3EF865780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1pPr>
          </a:lstStyle>
          <a:p>
            <a:fld id="{5074256B-2A24-4FE8-85E2-B85FCB30FDE7}" type="datetimeFigureOut">
              <a:rPr lang="en-GB" smtClean="0"/>
              <a:pPr/>
              <a:t>18/03/2026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56DD8-099D-4FE1-91F9-0CA5B027F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1pPr>
          </a:lstStyle>
          <a:p>
            <a:fld id="{D4EEAEA9-972E-46D2-9E7E-3C6D4836632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5F9131-2F2E-4CAE-A9B3-8947FF986B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312" y="6176963"/>
            <a:ext cx="365125" cy="365125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0BE06CF-4815-47F7-9B6C-4BC7F503CF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2533" y="6183313"/>
            <a:ext cx="68918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6595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4BF64-9856-4993-848C-AA84BA17B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3860FE-4C25-4012-B0D8-2F1C7B8AF2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1pPr>
            <a:lvl2pPr>
              <a:defRPr>
                <a:solidFill>
                  <a:schemeClr val="tx1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2pPr>
            <a:lvl3pPr>
              <a:defRPr>
                <a:solidFill>
                  <a:schemeClr val="tx1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3pPr>
            <a:lvl4pPr>
              <a:defRPr>
                <a:solidFill>
                  <a:schemeClr val="tx1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4pPr>
            <a:lvl5pPr>
              <a:defRPr>
                <a:solidFill>
                  <a:schemeClr val="tx1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E9F77C-4698-4B98-A2B7-3EF865780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1pPr>
          </a:lstStyle>
          <a:p>
            <a:fld id="{5074256B-2A24-4FE8-85E2-B85FCB30FDE7}" type="datetimeFigureOut">
              <a:rPr lang="en-GB" smtClean="0"/>
              <a:pPr/>
              <a:t>18/03/2026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56DD8-099D-4FE1-91F9-0CA5B027F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1pPr>
          </a:lstStyle>
          <a:p>
            <a:fld id="{D4EEAEA9-972E-46D2-9E7E-3C6D4836632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0BE06CF-4815-47F7-9B6C-4BC7F503CF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2533" y="6183313"/>
            <a:ext cx="68918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8197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7B1357-B466-43F0-96CD-7CA79DA24A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237" b="62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2B4C12-C2A3-4605-A77D-104707C9DB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693426"/>
            <a:ext cx="2652775" cy="7257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338A7A-576F-4829-BA38-B7160FF5B7CC}"/>
              </a:ext>
            </a:extLst>
          </p:cNvPr>
          <p:cNvSpPr txBox="1"/>
          <p:nvPr userDrawn="1"/>
        </p:nvSpPr>
        <p:spPr>
          <a:xfrm>
            <a:off x="1329266" y="1578678"/>
            <a:ext cx="2153242" cy="58477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900">
                <a:solidFill>
                  <a:schemeClr val="bg1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rPr>
              <a:t>www.52impact.nl</a:t>
            </a:r>
          </a:p>
          <a:p>
            <a:pPr algn="r"/>
            <a:r>
              <a:rPr lang="en-GB" sz="1900">
                <a:solidFill>
                  <a:schemeClr val="bg1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rPr>
              <a:t>info@52impact.nl</a:t>
            </a:r>
          </a:p>
        </p:txBody>
      </p:sp>
    </p:spTree>
    <p:extLst>
      <p:ext uri="{BB962C8B-B14F-4D97-AF65-F5344CB8AC3E}">
        <p14:creationId xmlns:p14="http://schemas.microsoft.com/office/powerpoint/2010/main" val="3381825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77E758-366F-4520-93B7-63A09DD32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33" y="365126"/>
            <a:ext cx="11446934" cy="8625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61BC8D-CE0B-45C2-9EDD-53A7DFE767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2533" y="1397000"/>
            <a:ext cx="11446934" cy="4779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5E388D-4456-4251-BCE7-E943CDDE30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90881" y="6183313"/>
            <a:ext cx="1837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1pPr>
          </a:lstStyle>
          <a:p>
            <a:fld id="{5074256B-2A24-4FE8-85E2-B85FCB30FDE7}" type="datetimeFigureOut">
              <a:rPr lang="en-GB" smtClean="0"/>
              <a:pPr/>
              <a:t>18/03/2026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F9EF92-2902-4E40-BE24-FD4E5D0566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2533" y="6183313"/>
            <a:ext cx="68918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8F1A65-CE87-466B-8987-D20641C0FA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35532" y="6188605"/>
            <a:ext cx="1202267" cy="353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1pPr>
          </a:lstStyle>
          <a:p>
            <a:fld id="{D4EEAEA9-972E-46D2-9E7E-3C6D4836632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4F1A9-9E79-4886-AC33-69624F370DD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904" y="195794"/>
            <a:ext cx="36512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470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Roboto Medium" panose="02000000000000000000" pitchFamily="2" charset="0"/>
          <a:ea typeface="Roboto Medium" panose="02000000000000000000" pitchFamily="2" charset="0"/>
          <a:cs typeface="Roboto Medium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Roboto Lt" panose="02000000000000000000" pitchFamily="2" charset="0"/>
          <a:ea typeface="Roboto Lt" panose="02000000000000000000" pitchFamily="2" charset="0"/>
          <a:cs typeface="Roboto Lt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Roboto Lt" panose="02000000000000000000" pitchFamily="2" charset="0"/>
          <a:ea typeface="Roboto Lt" panose="02000000000000000000" pitchFamily="2" charset="0"/>
          <a:cs typeface="Roboto Lt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Roboto Lt" panose="02000000000000000000" pitchFamily="2" charset="0"/>
          <a:ea typeface="Roboto Lt" panose="02000000000000000000" pitchFamily="2" charset="0"/>
          <a:cs typeface="Roboto Lt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Roboto Lt" panose="02000000000000000000" pitchFamily="2" charset="0"/>
          <a:ea typeface="Roboto Lt" panose="02000000000000000000" pitchFamily="2" charset="0"/>
          <a:cs typeface="Roboto Lt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Roboto Lt" panose="02000000000000000000" pitchFamily="2" charset="0"/>
          <a:ea typeface="Roboto Lt" panose="02000000000000000000" pitchFamily="2" charset="0"/>
          <a:cs typeface="Roboto Lt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7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3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9.svg"/><Relationship Id="rId4" Type="http://schemas.openxmlformats.org/officeDocument/2006/relationships/image" Target="../media/image11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5.pn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Relationship Id="rId9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4.svg"/><Relationship Id="rId10" Type="http://schemas.openxmlformats.org/officeDocument/2006/relationships/image" Target="../media/image17.svg"/><Relationship Id="rId4" Type="http://schemas.openxmlformats.org/officeDocument/2006/relationships/image" Target="../media/image23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6.png"/><Relationship Id="rId3" Type="http://schemas.openxmlformats.org/officeDocument/2006/relationships/image" Target="../media/image28.png"/><Relationship Id="rId7" Type="http://schemas.openxmlformats.org/officeDocument/2006/relationships/image" Target="../media/image30.svg"/><Relationship Id="rId12" Type="http://schemas.openxmlformats.org/officeDocument/2006/relationships/image" Target="../media/image36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image" Target="../media/image35.png"/><Relationship Id="rId5" Type="http://schemas.openxmlformats.org/officeDocument/2006/relationships/image" Target="../media/image24.svg"/><Relationship Id="rId10" Type="http://schemas.openxmlformats.org/officeDocument/2006/relationships/image" Target="../media/image34.png"/><Relationship Id="rId4" Type="http://schemas.openxmlformats.org/officeDocument/2006/relationships/image" Target="../media/image23.png"/><Relationship Id="rId9" Type="http://schemas.openxmlformats.org/officeDocument/2006/relationships/image" Target="../media/image33.svg"/><Relationship Id="rId14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33255-D457-5261-7ADC-A9FEF90B2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map of the country&#10;&#10;Description automatically generated">
            <a:extLst>
              <a:ext uri="{FF2B5EF4-FFF2-40B4-BE49-F238E27FC236}">
                <a16:creationId xmlns:a16="http://schemas.microsoft.com/office/drawing/2014/main" id="{9F9CF13B-9AA2-B29A-C493-EC756F9E7E7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"/>
          <a:stretch/>
        </p:blipFill>
        <p:spPr>
          <a:xfrm>
            <a:off x="8190926" y="2894261"/>
            <a:ext cx="2882256" cy="27670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800295F-15A5-3067-3033-DCC226ACAE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99" y="6313352"/>
            <a:ext cx="365125" cy="36512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11">
            <a:extLst>
              <a:ext uri="{FF2B5EF4-FFF2-40B4-BE49-F238E27FC236}">
                <a16:creationId xmlns:a16="http://schemas.microsoft.com/office/drawing/2014/main" id="{9D7932DA-D647-C042-A1C9-32C49FDA2E90}"/>
              </a:ext>
            </a:extLst>
          </p:cNvPr>
          <p:cNvSpPr txBox="1"/>
          <p:nvPr/>
        </p:nvSpPr>
        <p:spPr>
          <a:xfrm>
            <a:off x="2247028" y="2305615"/>
            <a:ext cx="8382000" cy="249299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n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rPr>
              <a:t>Remote sensing and</a:t>
            </a:r>
          </a:p>
          <a:p>
            <a:r>
              <a:rPr lang="en-US" sz="3600" dirty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rPr>
              <a:t>Water quality</a:t>
            </a:r>
          </a:p>
          <a:p>
            <a:r>
              <a:rPr lang="en-US" sz="14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 global EO-based water quality monitoring system</a:t>
            </a:r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endParaRPr lang="en-US" sz="28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endParaRPr lang="en-NL" sz="2800" dirty="0">
              <a:latin typeface="Roboto Medium" pitchFamily="2" charset="0"/>
              <a:ea typeface="Roboto Medium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B018C-F84F-A42F-BDE7-86FFD66F77D7}"/>
              </a:ext>
            </a:extLst>
          </p:cNvPr>
          <p:cNvSpPr txBox="1"/>
          <p:nvPr/>
        </p:nvSpPr>
        <p:spPr>
          <a:xfrm>
            <a:off x="342028" y="564180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18 March 2026 | Water Workshop – Lightning talk</a:t>
            </a:r>
          </a:p>
          <a:p>
            <a:r>
              <a:rPr lang="en-US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David Modiano | david.modiano@52impact.nl</a:t>
            </a:r>
            <a:endParaRPr lang="en-US" sz="16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766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BD7E6C-3A36-3D40-2B3B-B2C9869CE9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458825D-0B26-45AE-F74F-EC1DD7ED0E4F}"/>
              </a:ext>
            </a:extLst>
          </p:cNvPr>
          <p:cNvSpPr txBox="1"/>
          <p:nvPr/>
        </p:nvSpPr>
        <p:spPr>
          <a:xfrm>
            <a:off x="1223516" y="2903546"/>
            <a:ext cx="4759882" cy="954107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  <a:cs typeface="Roboto Black" pitchFamily="2" charset="0"/>
              </a:rPr>
              <a:t>Applications</a:t>
            </a:r>
          </a:p>
          <a:p>
            <a:r>
              <a:rPr lang="en-US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Black" pitchFamily="2" charset="0"/>
              </a:rPr>
              <a:t>Who is this for?</a:t>
            </a:r>
          </a:p>
        </p:txBody>
      </p:sp>
    </p:spTree>
    <p:extLst>
      <p:ext uri="{BB962C8B-B14F-4D97-AF65-F5344CB8AC3E}">
        <p14:creationId xmlns:p14="http://schemas.microsoft.com/office/powerpoint/2010/main" val="3978756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C319E-EC0F-ECA7-842B-AAF71B94A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 descr="Eye with solid fill">
            <a:extLst>
              <a:ext uri="{FF2B5EF4-FFF2-40B4-BE49-F238E27FC236}">
                <a16:creationId xmlns:a16="http://schemas.microsoft.com/office/drawing/2014/main" id="{684E8033-B8C5-6400-0D21-8609DE8D0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9868" y="534250"/>
            <a:ext cx="331200" cy="331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8ABC7A-7D82-6C1D-F5E0-21B119B93D57}"/>
              </a:ext>
            </a:extLst>
          </p:cNvPr>
          <p:cNvSpPr txBox="1"/>
          <p:nvPr/>
        </p:nvSpPr>
        <p:spPr>
          <a:xfrm>
            <a:off x="1237803" y="1746259"/>
            <a:ext cx="5900415" cy="46166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  <a:cs typeface="Roboto Black" pitchFamily="2" charset="0"/>
              </a:rPr>
              <a:t>Public water management </a:t>
            </a:r>
            <a:r>
              <a:rPr lang="en-US" sz="2400" dirty="0" err="1">
                <a:solidFill>
                  <a:schemeClr val="bg1"/>
                </a:solidFill>
                <a:latin typeface="Roboto Medium" pitchFamily="2" charset="0"/>
                <a:ea typeface="Roboto Medium" pitchFamily="2" charset="0"/>
                <a:cs typeface="Roboto Black" pitchFamily="2" charset="0"/>
              </a:rPr>
              <a:t>organisations</a:t>
            </a:r>
            <a:endParaRPr lang="en-US" sz="2400" dirty="0">
              <a:solidFill>
                <a:schemeClr val="bg1"/>
              </a:solidFill>
              <a:latin typeface="Roboto Medium" pitchFamily="2" charset="0"/>
              <a:ea typeface="Roboto Medium" pitchFamily="2" charset="0"/>
              <a:cs typeface="Roboto Black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D4EECD-B564-C194-6C3F-2B9FE2991502}"/>
              </a:ext>
            </a:extLst>
          </p:cNvPr>
          <p:cNvSpPr txBox="1"/>
          <p:nvPr/>
        </p:nvSpPr>
        <p:spPr>
          <a:xfrm>
            <a:off x="1237804" y="2612969"/>
            <a:ext cx="47699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Water boards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Provinces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Government-level entities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Any entity reporting through WFD</a:t>
            </a:r>
            <a:endParaRPr lang="en-US" sz="12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en-US" sz="12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en-US" sz="12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326B72E-E418-700A-946F-96765DD49FF3}"/>
              </a:ext>
            </a:extLst>
          </p:cNvPr>
          <p:cNvSpPr/>
          <p:nvPr/>
        </p:nvSpPr>
        <p:spPr>
          <a:xfrm>
            <a:off x="370594" y="496893"/>
            <a:ext cx="409749" cy="421055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L" sz="2062" dirty="0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D45868B-39D3-3891-7266-649C9C9EC8B7}"/>
              </a:ext>
            </a:extLst>
          </p:cNvPr>
          <p:cNvSpPr/>
          <p:nvPr/>
        </p:nvSpPr>
        <p:spPr>
          <a:xfrm>
            <a:off x="370594" y="496893"/>
            <a:ext cx="409749" cy="421055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L" sz="2062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AAB2EC-4AFB-F5AC-2C97-BBC2984F68F3}"/>
              </a:ext>
            </a:extLst>
          </p:cNvPr>
          <p:cNvSpPr txBox="1"/>
          <p:nvPr/>
        </p:nvSpPr>
        <p:spPr>
          <a:xfrm>
            <a:off x="806418" y="589796"/>
            <a:ext cx="16208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rPr>
              <a:t>Applications </a:t>
            </a:r>
          </a:p>
        </p:txBody>
      </p:sp>
      <p:pic>
        <p:nvPicPr>
          <p:cNvPr id="3074" name="Picture 2" descr="Home - HDSR">
            <a:extLst>
              <a:ext uri="{FF2B5EF4-FFF2-40B4-BE49-F238E27FC236}">
                <a16:creationId xmlns:a16="http://schemas.microsoft.com/office/drawing/2014/main" id="{3FDD936B-3514-7D6E-C47E-B74AF59A7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361" y="5434251"/>
            <a:ext cx="1846951" cy="1011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41B13E-53DC-2FA3-7165-6D3EED4DBC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9" t="18111" r="4704" b="13061"/>
          <a:stretch>
            <a:fillRect/>
          </a:stretch>
        </p:blipFill>
        <p:spPr>
          <a:xfrm>
            <a:off x="3258992" y="5434251"/>
            <a:ext cx="1710813" cy="101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690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039D06-1B6E-50E9-6377-70891A120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 descr="Eye with solid fill">
            <a:extLst>
              <a:ext uri="{FF2B5EF4-FFF2-40B4-BE49-F238E27FC236}">
                <a16:creationId xmlns:a16="http://schemas.microsoft.com/office/drawing/2014/main" id="{92A9366D-0736-11CA-DAA8-C3E1A7DE09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9868" y="534250"/>
            <a:ext cx="331200" cy="331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E14988-6C62-9C67-3626-86274EDA12DD}"/>
              </a:ext>
            </a:extLst>
          </p:cNvPr>
          <p:cNvSpPr txBox="1"/>
          <p:nvPr/>
        </p:nvSpPr>
        <p:spPr>
          <a:xfrm>
            <a:off x="1237803" y="1746259"/>
            <a:ext cx="5900415" cy="46166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  <a:cs typeface="Roboto Black" pitchFamily="2" charset="0"/>
              </a:rPr>
              <a:t>Private entities with water quality needs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29D246-B485-4FBF-69BE-416144245074}"/>
              </a:ext>
            </a:extLst>
          </p:cNvPr>
          <p:cNvSpPr txBox="1"/>
          <p:nvPr/>
        </p:nvSpPr>
        <p:spPr>
          <a:xfrm>
            <a:off x="1237804" y="2612969"/>
            <a:ext cx="47699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Food and beverage industry: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Companies with water quality impacts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Companies with water quality dependencies</a:t>
            </a:r>
          </a:p>
          <a:p>
            <a:endParaRPr lang="en-US" sz="12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en-US" sz="12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5F916BB-5573-42A8-9098-52736A82027D}"/>
              </a:ext>
            </a:extLst>
          </p:cNvPr>
          <p:cNvSpPr/>
          <p:nvPr/>
        </p:nvSpPr>
        <p:spPr>
          <a:xfrm>
            <a:off x="370594" y="496893"/>
            <a:ext cx="409749" cy="421055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L" sz="2062" dirty="0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04B296C-DAA0-BF44-7C22-136AA8513293}"/>
              </a:ext>
            </a:extLst>
          </p:cNvPr>
          <p:cNvSpPr/>
          <p:nvPr/>
        </p:nvSpPr>
        <p:spPr>
          <a:xfrm>
            <a:off x="370594" y="496893"/>
            <a:ext cx="409749" cy="421055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L" sz="2062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B713A5-C31F-5718-EEEB-AFA2AAEA15E1}"/>
              </a:ext>
            </a:extLst>
          </p:cNvPr>
          <p:cNvSpPr txBox="1"/>
          <p:nvPr/>
        </p:nvSpPr>
        <p:spPr>
          <a:xfrm>
            <a:off x="806418" y="589796"/>
            <a:ext cx="16208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rPr>
              <a:t>Applications </a:t>
            </a:r>
          </a:p>
        </p:txBody>
      </p:sp>
      <p:pic>
        <p:nvPicPr>
          <p:cNvPr id="2" name="Picture 1" descr="A red and blue splattered paint&#10;&#10;Description automatically generated">
            <a:extLst>
              <a:ext uri="{FF2B5EF4-FFF2-40B4-BE49-F238E27FC236}">
                <a16:creationId xmlns:a16="http://schemas.microsoft.com/office/drawing/2014/main" id="{47066A2C-8A52-30DD-D14F-482C754892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737" y="3827028"/>
            <a:ext cx="2618096" cy="2618096"/>
          </a:xfrm>
          <a:prstGeom prst="rect">
            <a:avLst/>
          </a:prstGeom>
        </p:spPr>
      </p:pic>
      <p:pic>
        <p:nvPicPr>
          <p:cNvPr id="6" name="Picture 5" descr="A map of the world&#10;&#10;AI-generated content may be incorrect.">
            <a:extLst>
              <a:ext uri="{FF2B5EF4-FFF2-40B4-BE49-F238E27FC236}">
                <a16:creationId xmlns:a16="http://schemas.microsoft.com/office/drawing/2014/main" id="{3FDE928F-8BFD-10C1-1060-A2F993957B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6"/>
          <a:stretch>
            <a:fillRect/>
          </a:stretch>
        </p:blipFill>
        <p:spPr>
          <a:xfrm>
            <a:off x="6760232" y="3279438"/>
            <a:ext cx="4771368" cy="2729714"/>
          </a:xfrm>
          <a:prstGeom prst="rect">
            <a:avLst/>
          </a:prstGeom>
          <a:ln>
            <a:solidFill>
              <a:schemeClr val="bg1"/>
            </a:solidFill>
          </a:ln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2C18508-70FA-2764-5B56-07A0D65B7E6A}"/>
              </a:ext>
            </a:extLst>
          </p:cNvPr>
          <p:cNvCxnSpPr>
            <a:cxnSpLocks/>
          </p:cNvCxnSpPr>
          <p:nvPr/>
        </p:nvCxnSpPr>
        <p:spPr>
          <a:xfrm flipH="1">
            <a:off x="5046133" y="4512733"/>
            <a:ext cx="4969934" cy="2286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05478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2FD04-4C40-9738-BEFA-A56B39FAD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 descr="Eye with solid fill">
            <a:extLst>
              <a:ext uri="{FF2B5EF4-FFF2-40B4-BE49-F238E27FC236}">
                <a16:creationId xmlns:a16="http://schemas.microsoft.com/office/drawing/2014/main" id="{22F215DC-734B-5ACA-282F-BCB340F678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9868" y="534250"/>
            <a:ext cx="331200" cy="331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207DEF-307C-F7B5-7CA2-48D4940A1074}"/>
              </a:ext>
            </a:extLst>
          </p:cNvPr>
          <p:cNvSpPr txBox="1"/>
          <p:nvPr/>
        </p:nvSpPr>
        <p:spPr>
          <a:xfrm>
            <a:off x="1237803" y="1746259"/>
            <a:ext cx="5900415" cy="830997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  <a:cs typeface="Roboto Black" pitchFamily="2" charset="0"/>
              </a:rPr>
              <a:t>ESA: Research and application development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66DC24-F942-8DFC-C27C-E0C5DB8FBB9B}"/>
              </a:ext>
            </a:extLst>
          </p:cNvPr>
          <p:cNvSpPr txBox="1"/>
          <p:nvPr/>
        </p:nvSpPr>
        <p:spPr>
          <a:xfrm>
            <a:off x="1237804" y="2612969"/>
            <a:ext cx="47699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Orbit Guardian</a:t>
            </a:r>
          </a:p>
          <a:p>
            <a:endParaRPr lang="en-US" sz="12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ESA project, in collaboration with S&amp;T, aims to assist countries in monitoring and improving their water resources by providing a comprehensive EO-based platform for water quality assessment. The project was designed to support countries in accomplishing SDG 6.3 sub-indicators.</a:t>
            </a:r>
          </a:p>
          <a:p>
            <a:endParaRPr lang="en-US" sz="12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Pilot work was undertaken in Uruguay, Sierra Leone, and Jamaica.</a:t>
            </a:r>
          </a:p>
          <a:p>
            <a:endParaRPr lang="en-US" sz="12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en-US" sz="12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  <a:p>
            <a:r>
              <a:rPr lang="en-US" sz="1200" dirty="0" err="1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BasinMeter</a:t>
            </a:r>
            <a:endParaRPr lang="en-US" sz="12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  <a:p>
            <a:endParaRPr lang="en-US" sz="12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Partnership with NGOs and ESA to build a global basin health monitoring system with water quality as one of the indicators.</a:t>
            </a:r>
          </a:p>
          <a:p>
            <a:endParaRPr lang="en-US" sz="12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en-US" sz="12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en-US" sz="12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en-US" sz="12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3D2BD65-9DEA-1210-FA2D-9D72401CBF0C}"/>
              </a:ext>
            </a:extLst>
          </p:cNvPr>
          <p:cNvSpPr/>
          <p:nvPr/>
        </p:nvSpPr>
        <p:spPr>
          <a:xfrm>
            <a:off x="370594" y="496893"/>
            <a:ext cx="409749" cy="421055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L" sz="2062" dirty="0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0A2D460-727C-3B18-7C8D-97C7334B3047}"/>
              </a:ext>
            </a:extLst>
          </p:cNvPr>
          <p:cNvSpPr/>
          <p:nvPr/>
        </p:nvSpPr>
        <p:spPr>
          <a:xfrm>
            <a:off x="370594" y="496893"/>
            <a:ext cx="409749" cy="421055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L" sz="2062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F3855A-3EAE-7A02-A6EE-1FBAF4ED3BBA}"/>
              </a:ext>
            </a:extLst>
          </p:cNvPr>
          <p:cNvSpPr txBox="1"/>
          <p:nvPr/>
        </p:nvSpPr>
        <p:spPr>
          <a:xfrm>
            <a:off x="806418" y="589796"/>
            <a:ext cx="16208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rPr>
              <a:t>Applications </a:t>
            </a:r>
          </a:p>
        </p:txBody>
      </p:sp>
      <p:pic>
        <p:nvPicPr>
          <p:cNvPr id="2" name="Picture 1" descr="A map with a graph and a map&#10;&#10;Description automatically generated with medium confidence">
            <a:extLst>
              <a:ext uri="{FF2B5EF4-FFF2-40B4-BE49-F238E27FC236}">
                <a16:creationId xmlns:a16="http://schemas.microsoft.com/office/drawing/2014/main" id="{F9A6625B-8019-AA62-EBC3-548764FC0F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443" y="917948"/>
            <a:ext cx="4621974" cy="226879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Picture 2" descr="A map of a river&#10;&#10;AI-generated content may be incorrect.">
            <a:extLst>
              <a:ext uri="{FF2B5EF4-FFF2-40B4-BE49-F238E27FC236}">
                <a16:creationId xmlns:a16="http://schemas.microsoft.com/office/drawing/2014/main" id="{6C1FED09-4AE3-B799-7655-2D5D628F1F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443" y="3636379"/>
            <a:ext cx="4629053" cy="276224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 descr="A map of the country&#10;&#10;AI-generated content may be incorrect.">
            <a:extLst>
              <a:ext uri="{FF2B5EF4-FFF2-40B4-BE49-F238E27FC236}">
                <a16:creationId xmlns:a16="http://schemas.microsoft.com/office/drawing/2014/main" id="{0EDC17C6-2425-2F0C-3A09-DBF46C9853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603" y="5586288"/>
            <a:ext cx="989487" cy="75361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2" descr="Pacific Institute | Advancing Water Resilience">
            <a:extLst>
              <a:ext uri="{FF2B5EF4-FFF2-40B4-BE49-F238E27FC236}">
                <a16:creationId xmlns:a16="http://schemas.microsoft.com/office/drawing/2014/main" id="{6B27C14A-5BE0-E7B7-17CB-D1D1CCC35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490" y="5952975"/>
            <a:ext cx="1051699" cy="3672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795848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DFD42-BCF3-2C9D-3E9B-B24940C93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 descr="Eye with solid fill">
            <a:extLst>
              <a:ext uri="{FF2B5EF4-FFF2-40B4-BE49-F238E27FC236}">
                <a16:creationId xmlns:a16="http://schemas.microsoft.com/office/drawing/2014/main" id="{4CB49050-F95C-025F-7BC3-1FF5F208FB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9868" y="534250"/>
            <a:ext cx="331200" cy="331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359131-8BD6-AE82-49FB-32EF59274B62}"/>
              </a:ext>
            </a:extLst>
          </p:cNvPr>
          <p:cNvSpPr txBox="1"/>
          <p:nvPr/>
        </p:nvSpPr>
        <p:spPr>
          <a:xfrm>
            <a:off x="1237803" y="1746259"/>
            <a:ext cx="5900415" cy="830997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  <a:cs typeface="Roboto Black" pitchFamily="2" charset="0"/>
              </a:rPr>
              <a:t>ESA: Research and application development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8C289B-D645-A753-BD8D-E9FB83C4B3BD}"/>
              </a:ext>
            </a:extLst>
          </p:cNvPr>
          <p:cNvSpPr txBox="1"/>
          <p:nvPr/>
        </p:nvSpPr>
        <p:spPr>
          <a:xfrm>
            <a:off x="1237804" y="2612969"/>
            <a:ext cx="476996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52impact is collaborating with the University of Stirling, Deltares, and GeoEcoMar on an ESA Sentinel Users Preparation project ANACONDA.</a:t>
            </a:r>
          </a:p>
          <a:p>
            <a:endParaRPr lang="en-US" sz="12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One of the key goals is to simulate datasets of future ESA missions and build EO-based water quality applications on top of existing Sentinel-2-based tooling.</a:t>
            </a:r>
          </a:p>
          <a:p>
            <a:endParaRPr lang="en-US" sz="12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en-US" sz="12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en-US" sz="12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en-US" sz="12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8B67B8C-8B5D-1CA9-545B-472340DB6C73}"/>
              </a:ext>
            </a:extLst>
          </p:cNvPr>
          <p:cNvSpPr/>
          <p:nvPr/>
        </p:nvSpPr>
        <p:spPr>
          <a:xfrm>
            <a:off x="370594" y="496893"/>
            <a:ext cx="409749" cy="421055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L" sz="2062" dirty="0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1605D6C-F365-479D-7A1A-EA330A0AE8EF}"/>
              </a:ext>
            </a:extLst>
          </p:cNvPr>
          <p:cNvSpPr/>
          <p:nvPr/>
        </p:nvSpPr>
        <p:spPr>
          <a:xfrm>
            <a:off x="370594" y="496893"/>
            <a:ext cx="409749" cy="421055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L" sz="2062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DED14D-B31D-D28C-3163-D8432B088E33}"/>
              </a:ext>
            </a:extLst>
          </p:cNvPr>
          <p:cNvSpPr txBox="1"/>
          <p:nvPr/>
        </p:nvSpPr>
        <p:spPr>
          <a:xfrm>
            <a:off x="806418" y="589796"/>
            <a:ext cx="16208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rPr>
              <a:t>Applications </a:t>
            </a:r>
          </a:p>
        </p:txBody>
      </p:sp>
      <p:pic>
        <p:nvPicPr>
          <p:cNvPr id="1026" name="Picture 2" descr="CHIME L2 | Development and provision of processors for CHIME: GFZ">
            <a:extLst>
              <a:ext uri="{FF2B5EF4-FFF2-40B4-BE49-F238E27FC236}">
                <a16:creationId xmlns:a16="http://schemas.microsoft.com/office/drawing/2014/main" id="{E9892A16-D0BB-8AB4-E1DE-F150E8F1E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728" y="1149663"/>
            <a:ext cx="4054632" cy="227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SA - LSTM patch">
            <a:extLst>
              <a:ext uri="{FF2B5EF4-FFF2-40B4-BE49-F238E27FC236}">
                <a16:creationId xmlns:a16="http://schemas.microsoft.com/office/drawing/2014/main" id="{2F25022A-AB6B-AF0B-C2EE-8DF5B23F0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908" y="3775364"/>
            <a:ext cx="2736272" cy="273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4027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CC1F6-5565-F4B5-C903-2DB79650E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 descr="Eye with solid fill">
            <a:extLst>
              <a:ext uri="{FF2B5EF4-FFF2-40B4-BE49-F238E27FC236}">
                <a16:creationId xmlns:a16="http://schemas.microsoft.com/office/drawing/2014/main" id="{F758109C-CAD7-770A-1FFD-6BCDE2721C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9868" y="534250"/>
            <a:ext cx="331200" cy="331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4D5ED0-9D16-6B08-FC8D-DFD3D2CC55A2}"/>
              </a:ext>
            </a:extLst>
          </p:cNvPr>
          <p:cNvSpPr txBox="1"/>
          <p:nvPr/>
        </p:nvSpPr>
        <p:spPr>
          <a:xfrm>
            <a:off x="1198474" y="3073614"/>
            <a:ext cx="5900415" cy="46166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  <a:cs typeface="Roboto Black" pitchFamily="2" charset="0"/>
              </a:rPr>
              <a:t>Thank you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9A2EA4B-05D0-B0D7-3B9A-995B99E8BF47}"/>
              </a:ext>
            </a:extLst>
          </p:cNvPr>
          <p:cNvSpPr/>
          <p:nvPr/>
        </p:nvSpPr>
        <p:spPr>
          <a:xfrm>
            <a:off x="370594" y="496893"/>
            <a:ext cx="409749" cy="421055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L" sz="2062" dirty="0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07AC09C-60EE-CAB8-DD92-433A73D48BC9}"/>
              </a:ext>
            </a:extLst>
          </p:cNvPr>
          <p:cNvSpPr/>
          <p:nvPr/>
        </p:nvSpPr>
        <p:spPr>
          <a:xfrm>
            <a:off x="370594" y="496893"/>
            <a:ext cx="409749" cy="421055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L" sz="2062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84C0B2-8996-3D09-8070-4DCA81805973}"/>
              </a:ext>
            </a:extLst>
          </p:cNvPr>
          <p:cNvSpPr txBox="1"/>
          <p:nvPr/>
        </p:nvSpPr>
        <p:spPr>
          <a:xfrm>
            <a:off x="806418" y="589796"/>
            <a:ext cx="16208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rPr>
              <a:t>Applications </a:t>
            </a:r>
          </a:p>
        </p:txBody>
      </p:sp>
    </p:spTree>
    <p:extLst>
      <p:ext uri="{BB962C8B-B14F-4D97-AF65-F5344CB8AC3E}">
        <p14:creationId xmlns:p14="http://schemas.microsoft.com/office/powerpoint/2010/main" val="3738318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FEFA30-41D0-AD31-893F-17D77CAD7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F2C02F-4A9D-7371-C466-AFFEB361A029}"/>
              </a:ext>
            </a:extLst>
          </p:cNvPr>
          <p:cNvSpPr txBox="1"/>
          <p:nvPr/>
        </p:nvSpPr>
        <p:spPr>
          <a:xfrm>
            <a:off x="1237804" y="1746259"/>
            <a:ext cx="5195888" cy="46166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  <a:cs typeface="Roboto Black" pitchFamily="2" charset="0"/>
              </a:rPr>
              <a:t>Context and current challenges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6FD616-2B62-71B0-B634-8BA265B0992C}"/>
              </a:ext>
            </a:extLst>
          </p:cNvPr>
          <p:cNvSpPr txBox="1"/>
          <p:nvPr/>
        </p:nvSpPr>
        <p:spPr>
          <a:xfrm>
            <a:off x="1237803" y="2612969"/>
            <a:ext cx="56644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Water quality affects ecosystem health, drinking water safety, and regulatory compliance. Water management </a:t>
            </a:r>
            <a:r>
              <a:rPr lang="en-US" sz="12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organisations</a:t>
            </a:r>
            <a:r>
              <a:rPr lang="en-US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have the challenge of monitoring water quality with limited resources.</a:t>
            </a:r>
          </a:p>
          <a:p>
            <a:endParaRPr lang="en-US" sz="12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The monitoring gap</a:t>
            </a:r>
          </a:p>
          <a:p>
            <a:endParaRPr lang="en-US" sz="12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Sparse in </a:t>
            </a:r>
            <a:r>
              <a:rPr lang="en-US" sz="12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time</a:t>
            </a:r>
            <a:r>
              <a:rPr lang="en-US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: monthly sampling misses rapid events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Sparse in </a:t>
            </a:r>
            <a:r>
              <a:rPr lang="en-US" sz="12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space</a:t>
            </a:r>
            <a:r>
              <a:rPr lang="en-US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: point measurements can't capture whole-waterbody dynamics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Processing </a:t>
            </a:r>
            <a:r>
              <a:rPr lang="en-US" sz="12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delays</a:t>
            </a:r>
            <a:r>
              <a:rPr lang="en-US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: lab turnaround can delay responses</a:t>
            </a:r>
          </a:p>
          <a:p>
            <a:endParaRPr lang="en-US" sz="12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1AFD02D-9435-1A5B-0066-4DF495B8EE90}"/>
              </a:ext>
            </a:extLst>
          </p:cNvPr>
          <p:cNvSpPr/>
          <p:nvPr/>
        </p:nvSpPr>
        <p:spPr>
          <a:xfrm>
            <a:off x="370594" y="496893"/>
            <a:ext cx="409749" cy="421055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L" sz="2062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6A1642-9D27-A6AF-6876-AA61ECBE98E5}"/>
              </a:ext>
            </a:extLst>
          </p:cNvPr>
          <p:cNvSpPr txBox="1"/>
          <p:nvPr/>
        </p:nvSpPr>
        <p:spPr>
          <a:xfrm>
            <a:off x="806418" y="589796"/>
            <a:ext cx="16208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rPr>
              <a:t>Context </a:t>
            </a:r>
          </a:p>
        </p:txBody>
      </p:sp>
      <p:pic>
        <p:nvPicPr>
          <p:cNvPr id="29" name="Picture 28" descr="A graph with blue lines and a dotted line&#10;&#10;Description automatically generated">
            <a:extLst>
              <a:ext uri="{FF2B5EF4-FFF2-40B4-BE49-F238E27FC236}">
                <a16:creationId xmlns:a16="http://schemas.microsoft.com/office/drawing/2014/main" id="{CD1E22F7-B61E-973C-7B7A-E53AB045FB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215" y="1559143"/>
            <a:ext cx="3679981" cy="220798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78411D0-E3E1-4F63-C3EF-699D3C6CA8FE}"/>
              </a:ext>
            </a:extLst>
          </p:cNvPr>
          <p:cNvSpPr/>
          <p:nvPr/>
        </p:nvSpPr>
        <p:spPr>
          <a:xfrm>
            <a:off x="8993982" y="5272088"/>
            <a:ext cx="90000" cy="90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AE3187C-2901-0A0D-9204-0DEE6A359A24}"/>
              </a:ext>
            </a:extLst>
          </p:cNvPr>
          <p:cNvSpPr/>
          <p:nvPr/>
        </p:nvSpPr>
        <p:spPr>
          <a:xfrm>
            <a:off x="10420351" y="4140994"/>
            <a:ext cx="90000" cy="9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109F913-D07B-4E68-48D9-9005DA590DD7}"/>
              </a:ext>
            </a:extLst>
          </p:cNvPr>
          <p:cNvCxnSpPr>
            <a:cxnSpLocks/>
          </p:cNvCxnSpPr>
          <p:nvPr/>
        </p:nvCxnSpPr>
        <p:spPr>
          <a:xfrm flipV="1">
            <a:off x="8642555" y="5362088"/>
            <a:ext cx="265471" cy="8498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651F9F8-A4FE-80A1-F0EB-27C7DACCA7B5}"/>
              </a:ext>
            </a:extLst>
          </p:cNvPr>
          <p:cNvCxnSpPr>
            <a:cxnSpLocks/>
          </p:cNvCxnSpPr>
          <p:nvPr/>
        </p:nvCxnSpPr>
        <p:spPr>
          <a:xfrm flipV="1">
            <a:off x="10063316" y="4230994"/>
            <a:ext cx="265471" cy="8498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 descr="Subtitles with solid fill">
            <a:extLst>
              <a:ext uri="{FF2B5EF4-FFF2-40B4-BE49-F238E27FC236}">
                <a16:creationId xmlns:a16="http://schemas.microsoft.com/office/drawing/2014/main" id="{8703CF30-5F07-10E9-C01A-95C254085D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9253" y="570132"/>
            <a:ext cx="312429" cy="31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717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937E7-0F9A-BB2E-BB13-B348FC6B1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E1A2A32-FEBB-ADA5-12DE-F0D4E2687685}"/>
              </a:ext>
            </a:extLst>
          </p:cNvPr>
          <p:cNvSpPr txBox="1"/>
          <p:nvPr/>
        </p:nvSpPr>
        <p:spPr>
          <a:xfrm>
            <a:off x="5285551" y="1284532"/>
            <a:ext cx="16208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rPr>
              <a:t>Weeks / months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4E15FB63-8943-4B9B-3EDB-E3B91696D00A}"/>
              </a:ext>
            </a:extLst>
          </p:cNvPr>
          <p:cNvSpPr/>
          <p:nvPr/>
        </p:nvSpPr>
        <p:spPr>
          <a:xfrm rot="16200000">
            <a:off x="5926646" y="-672275"/>
            <a:ext cx="338708" cy="4933949"/>
          </a:xfrm>
          <a:prstGeom prst="rightBrac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48B0CE4-4437-99C7-2837-6CCB4086810D}"/>
              </a:ext>
            </a:extLst>
          </p:cNvPr>
          <p:cNvGrpSpPr/>
          <p:nvPr/>
        </p:nvGrpSpPr>
        <p:grpSpPr>
          <a:xfrm>
            <a:off x="1523711" y="1057101"/>
            <a:ext cx="1889360" cy="2049475"/>
            <a:chOff x="1523711" y="1057101"/>
            <a:chExt cx="1889360" cy="2049475"/>
          </a:xfrm>
        </p:grpSpPr>
        <p:pic>
          <p:nvPicPr>
            <p:cNvPr id="12" name="Picture 11" descr="A map of a country&#10;&#10;Description automatically generated">
              <a:extLst>
                <a:ext uri="{FF2B5EF4-FFF2-40B4-BE49-F238E27FC236}">
                  <a16:creationId xmlns:a16="http://schemas.microsoft.com/office/drawing/2014/main" id="{CFDA7E45-35E9-F259-67A9-5245B1B7F8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3711" y="1057101"/>
              <a:ext cx="1889360" cy="2049475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FBAAD34-9784-4F4D-E8F7-E1B7BF8762DA}"/>
                </a:ext>
              </a:extLst>
            </p:cNvPr>
            <p:cNvSpPr/>
            <p:nvPr/>
          </p:nvSpPr>
          <p:spPr>
            <a:xfrm>
              <a:off x="1900554" y="2888711"/>
              <a:ext cx="90000" cy="9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2778BFE-8D8E-7C82-A11E-F016DDD00FD8}"/>
                </a:ext>
              </a:extLst>
            </p:cNvPr>
            <p:cNvSpPr/>
            <p:nvPr/>
          </p:nvSpPr>
          <p:spPr>
            <a:xfrm>
              <a:off x="3001645" y="1919054"/>
              <a:ext cx="90000" cy="9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33669B1-5FEB-80B3-AF1D-9EEDD34FA6DA}"/>
              </a:ext>
            </a:extLst>
          </p:cNvPr>
          <p:cNvGrpSpPr/>
          <p:nvPr/>
        </p:nvGrpSpPr>
        <p:grpSpPr>
          <a:xfrm>
            <a:off x="8819557" y="984316"/>
            <a:ext cx="1889360" cy="2049475"/>
            <a:chOff x="1523711" y="1057101"/>
            <a:chExt cx="1889360" cy="2049475"/>
          </a:xfrm>
        </p:grpSpPr>
        <p:pic>
          <p:nvPicPr>
            <p:cNvPr id="26" name="Picture 25" descr="A map of a country&#10;&#10;Description automatically generated">
              <a:extLst>
                <a:ext uri="{FF2B5EF4-FFF2-40B4-BE49-F238E27FC236}">
                  <a16:creationId xmlns:a16="http://schemas.microsoft.com/office/drawing/2014/main" id="{DC9B974C-E1E9-9A96-4845-B0544E811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3711" y="1057101"/>
              <a:ext cx="1889360" cy="2049475"/>
            </a:xfrm>
            <a:prstGeom prst="rect">
              <a:avLst/>
            </a:prstGeom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9214C49-8EF0-FABD-1873-C90F04AA8490}"/>
                </a:ext>
              </a:extLst>
            </p:cNvPr>
            <p:cNvSpPr/>
            <p:nvPr/>
          </p:nvSpPr>
          <p:spPr>
            <a:xfrm>
              <a:off x="1900554" y="2888711"/>
              <a:ext cx="90000" cy="9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AC1C1A8-012A-C0FA-80C5-C24E22D78376}"/>
                </a:ext>
              </a:extLst>
            </p:cNvPr>
            <p:cNvSpPr/>
            <p:nvPr/>
          </p:nvSpPr>
          <p:spPr>
            <a:xfrm>
              <a:off x="3001645" y="1919054"/>
              <a:ext cx="90000" cy="9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pic>
        <p:nvPicPr>
          <p:cNvPr id="32" name="Picture 31" descr="A red and yellow paint splatter&#10;&#10;Description automatically generated">
            <a:extLst>
              <a:ext uri="{FF2B5EF4-FFF2-40B4-BE49-F238E27FC236}">
                <a16:creationId xmlns:a16="http://schemas.microsoft.com/office/drawing/2014/main" id="{CB0CF2A9-D566-B864-6E8A-B2F25DC51A7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7"/>
          <a:stretch/>
        </p:blipFill>
        <p:spPr>
          <a:xfrm>
            <a:off x="1523711" y="3955640"/>
            <a:ext cx="1981694" cy="2174253"/>
          </a:xfrm>
          <a:prstGeom prst="rect">
            <a:avLst/>
          </a:prstGeom>
        </p:spPr>
      </p:pic>
      <p:pic>
        <p:nvPicPr>
          <p:cNvPr id="33" name="Picture 32" descr="A map of the state of south america&#10;&#10;Description automatically generated">
            <a:extLst>
              <a:ext uri="{FF2B5EF4-FFF2-40B4-BE49-F238E27FC236}">
                <a16:creationId xmlns:a16="http://schemas.microsoft.com/office/drawing/2014/main" id="{B8C942F7-C808-4C7D-E6FD-5B8429751B6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3"/>
          <a:stretch/>
        </p:blipFill>
        <p:spPr>
          <a:xfrm>
            <a:off x="7075960" y="3921049"/>
            <a:ext cx="1981694" cy="2194619"/>
          </a:xfrm>
          <a:prstGeom prst="rect">
            <a:avLst/>
          </a:prstGeom>
        </p:spPr>
      </p:pic>
      <p:pic>
        <p:nvPicPr>
          <p:cNvPr id="34" name="Picture 33" descr="A map of the country&#10;&#10;Description automatically generated">
            <a:extLst>
              <a:ext uri="{FF2B5EF4-FFF2-40B4-BE49-F238E27FC236}">
                <a16:creationId xmlns:a16="http://schemas.microsoft.com/office/drawing/2014/main" id="{A3E799C9-F538-BA21-F60B-CBF6FC7F1A0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720"/>
          <a:stretch/>
        </p:blipFill>
        <p:spPr>
          <a:xfrm>
            <a:off x="4793769" y="3906825"/>
            <a:ext cx="2357221" cy="2223068"/>
          </a:xfrm>
          <a:prstGeom prst="rect">
            <a:avLst/>
          </a:prstGeom>
        </p:spPr>
      </p:pic>
      <p:pic>
        <p:nvPicPr>
          <p:cNvPr id="35" name="Picture 34" descr="A map of the country&#10;&#10;Description automatically generated">
            <a:extLst>
              <a:ext uri="{FF2B5EF4-FFF2-40B4-BE49-F238E27FC236}">
                <a16:creationId xmlns:a16="http://schemas.microsoft.com/office/drawing/2014/main" id="{3CBC6D02-8975-B290-E966-A6DE17B4A05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"/>
          <a:stretch/>
        </p:blipFill>
        <p:spPr>
          <a:xfrm>
            <a:off x="8850286" y="3940836"/>
            <a:ext cx="2269983" cy="2179270"/>
          </a:xfrm>
          <a:prstGeom prst="rect">
            <a:avLst/>
          </a:prstGeom>
        </p:spPr>
      </p:pic>
      <p:pic>
        <p:nvPicPr>
          <p:cNvPr id="37" name="Picture 36" descr="A map of a country&#10;&#10;Description automatically generated">
            <a:extLst>
              <a:ext uri="{FF2B5EF4-FFF2-40B4-BE49-F238E27FC236}">
                <a16:creationId xmlns:a16="http://schemas.microsoft.com/office/drawing/2014/main" id="{F0D5EA20-69BB-6349-8F61-BB57BE8BE78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100" y="3939607"/>
            <a:ext cx="1981694" cy="219743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7F419CEA-493E-61CC-536B-7BA4790EA8BA}"/>
              </a:ext>
            </a:extLst>
          </p:cNvPr>
          <p:cNvSpPr txBox="1"/>
          <p:nvPr/>
        </p:nvSpPr>
        <p:spPr>
          <a:xfrm>
            <a:off x="5285551" y="3049076"/>
            <a:ext cx="16208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rPr>
              <a:t>Days / weeks</a:t>
            </a:r>
          </a:p>
        </p:txBody>
      </p:sp>
      <p:sp>
        <p:nvSpPr>
          <p:cNvPr id="44" name="Right Brace 43">
            <a:extLst>
              <a:ext uri="{FF2B5EF4-FFF2-40B4-BE49-F238E27FC236}">
                <a16:creationId xmlns:a16="http://schemas.microsoft.com/office/drawing/2014/main" id="{5924F02D-05E9-42AB-E4BE-85D861BA7AC4}"/>
              </a:ext>
            </a:extLst>
          </p:cNvPr>
          <p:cNvSpPr/>
          <p:nvPr/>
        </p:nvSpPr>
        <p:spPr>
          <a:xfrm rot="16200000">
            <a:off x="5974271" y="-748437"/>
            <a:ext cx="338708" cy="8615361"/>
          </a:xfrm>
          <a:prstGeom prst="rightBrac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1D3068F-8F69-B9C4-2DE9-F8C53B91B29D}"/>
              </a:ext>
            </a:extLst>
          </p:cNvPr>
          <p:cNvSpPr/>
          <p:nvPr/>
        </p:nvSpPr>
        <p:spPr>
          <a:xfrm>
            <a:off x="370594" y="496893"/>
            <a:ext cx="409749" cy="421055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L" sz="2062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B23397-8E8D-85DC-16FF-235998622728}"/>
              </a:ext>
            </a:extLst>
          </p:cNvPr>
          <p:cNvSpPr txBox="1"/>
          <p:nvPr/>
        </p:nvSpPr>
        <p:spPr>
          <a:xfrm>
            <a:off x="806418" y="589796"/>
            <a:ext cx="16208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rPr>
              <a:t>Context </a:t>
            </a:r>
          </a:p>
        </p:txBody>
      </p:sp>
      <p:pic>
        <p:nvPicPr>
          <p:cNvPr id="3" name="Graphic 2" descr="Subtitles with solid fill">
            <a:extLst>
              <a:ext uri="{FF2B5EF4-FFF2-40B4-BE49-F238E27FC236}">
                <a16:creationId xmlns:a16="http://schemas.microsoft.com/office/drawing/2014/main" id="{9B2121B9-D5A9-9075-5B3E-F9997AD894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19253" y="570132"/>
            <a:ext cx="312429" cy="31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452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CCE81-308D-0636-B4A5-7F94F350D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E5A7233-059B-761F-2F71-6F51B507F8D6}"/>
              </a:ext>
            </a:extLst>
          </p:cNvPr>
          <p:cNvSpPr txBox="1"/>
          <p:nvPr/>
        </p:nvSpPr>
        <p:spPr>
          <a:xfrm>
            <a:off x="1223516" y="2903546"/>
            <a:ext cx="4759882" cy="954107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  <a:cs typeface="Roboto Black" pitchFamily="2" charset="0"/>
              </a:rPr>
              <a:t>Solution</a:t>
            </a:r>
          </a:p>
          <a:p>
            <a:r>
              <a:rPr lang="en-US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Black" pitchFamily="2" charset="0"/>
              </a:rPr>
              <a:t>What did we do?</a:t>
            </a:r>
          </a:p>
        </p:txBody>
      </p:sp>
    </p:spTree>
    <p:extLst>
      <p:ext uri="{BB962C8B-B14F-4D97-AF65-F5344CB8AC3E}">
        <p14:creationId xmlns:p14="http://schemas.microsoft.com/office/powerpoint/2010/main" val="1367422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3F6A3-1AE3-9C56-EC3C-D657060EE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7534930-28F0-4EAF-7E66-EB04BB7423F6}"/>
              </a:ext>
            </a:extLst>
          </p:cNvPr>
          <p:cNvSpPr/>
          <p:nvPr/>
        </p:nvSpPr>
        <p:spPr>
          <a:xfrm>
            <a:off x="6561327" y="3283396"/>
            <a:ext cx="5321060" cy="2376561"/>
          </a:xfrm>
          <a:prstGeom prst="rect">
            <a:avLst/>
          </a:prstGeom>
          <a:solidFill>
            <a:srgbClr val="7F7F7F">
              <a:alpha val="30196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BF0F27-D284-E6D1-65F7-3F90E7A1717A}"/>
              </a:ext>
            </a:extLst>
          </p:cNvPr>
          <p:cNvSpPr txBox="1"/>
          <p:nvPr/>
        </p:nvSpPr>
        <p:spPr>
          <a:xfrm>
            <a:off x="1237804" y="1746259"/>
            <a:ext cx="5195888" cy="46166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Roboto Medium" pitchFamily="2" charset="0"/>
                <a:ea typeface="Roboto Medium" pitchFamily="2" charset="0"/>
                <a:cs typeface="Roboto Black" pitchFamily="2" charset="0"/>
              </a:rPr>
              <a:t>WaterWatch</a:t>
            </a:r>
            <a:endParaRPr lang="en-US" sz="2400" dirty="0">
              <a:solidFill>
                <a:schemeClr val="bg1"/>
              </a:solidFill>
              <a:latin typeface="Roboto Medium" pitchFamily="2" charset="0"/>
              <a:ea typeface="Roboto Medium" pitchFamily="2" charset="0"/>
              <a:cs typeface="Roboto Black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5D29FA-BAFD-7CC9-3D2A-16A26F8C6E58}"/>
              </a:ext>
            </a:extLst>
          </p:cNvPr>
          <p:cNvSpPr txBox="1"/>
          <p:nvPr/>
        </p:nvSpPr>
        <p:spPr>
          <a:xfrm>
            <a:off x="1237804" y="2612969"/>
            <a:ext cx="47699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With this context in mind, we developed a global Sentinel-2-based water quality monitoring tool - </a:t>
            </a:r>
            <a:r>
              <a:rPr lang="en-US" sz="12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WaterWatch</a:t>
            </a:r>
            <a:r>
              <a:rPr lang="en-US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.</a:t>
            </a:r>
          </a:p>
          <a:p>
            <a:endParaRPr lang="en-US" sz="12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The goal is to build a globally applicable, EO-based application that can, by complementing in-situ data, help water management entities in both the public and private sectors make informed decisions regarding water quality.</a:t>
            </a:r>
          </a:p>
          <a:p>
            <a:endParaRPr lang="en-US" sz="12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The primary dataset used for model development are multispectral images from Sentinel-2, and water quality information is derived from custom models.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FF0000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en-US" sz="12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1026" name="Picture 2" descr="Sentinel-2">
            <a:extLst>
              <a:ext uri="{FF2B5EF4-FFF2-40B4-BE49-F238E27FC236}">
                <a16:creationId xmlns:a16="http://schemas.microsoft.com/office/drawing/2014/main" id="{A957F072-0806-B7D1-517F-F066DE90E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891" y="668255"/>
            <a:ext cx="2691968" cy="201897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FCDEF36-F951-7739-4D25-95B67127CD30}"/>
              </a:ext>
            </a:extLst>
          </p:cNvPr>
          <p:cNvSpPr/>
          <p:nvPr/>
        </p:nvSpPr>
        <p:spPr>
          <a:xfrm>
            <a:off x="370594" y="496893"/>
            <a:ext cx="409749" cy="421055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L" sz="2062" dirty="0">
              <a:solidFill>
                <a:schemeClr val="bg1"/>
              </a:solidFill>
            </a:endParaRPr>
          </a:p>
        </p:txBody>
      </p:sp>
      <p:pic>
        <p:nvPicPr>
          <p:cNvPr id="6" name="Graphic 5" descr="Circles with arrows with solid fill">
            <a:extLst>
              <a:ext uri="{FF2B5EF4-FFF2-40B4-BE49-F238E27FC236}">
                <a16:creationId xmlns:a16="http://schemas.microsoft.com/office/drawing/2014/main" id="{4C6860E8-C096-1F6E-5A44-07F7D69F94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6669" y="530941"/>
            <a:ext cx="348543" cy="3485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02AB85-3260-88D1-9FD7-B5B6B2B0E605}"/>
              </a:ext>
            </a:extLst>
          </p:cNvPr>
          <p:cNvSpPr txBox="1"/>
          <p:nvPr/>
        </p:nvSpPr>
        <p:spPr>
          <a:xfrm>
            <a:off x="806418" y="589796"/>
            <a:ext cx="16208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rPr>
              <a:t>Solution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3A64CD9-D411-2409-C8FE-580EC30BE715}"/>
              </a:ext>
            </a:extLst>
          </p:cNvPr>
          <p:cNvSpPr txBox="1">
            <a:spLocks/>
          </p:cNvSpPr>
          <p:nvPr/>
        </p:nvSpPr>
        <p:spPr>
          <a:xfrm>
            <a:off x="10739911" y="3387559"/>
            <a:ext cx="811549" cy="359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Output</a:t>
            </a:r>
            <a:endParaRPr lang="en-US" sz="12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829D7E41-EFF1-6963-738B-B4891B7861AB}"/>
              </a:ext>
            </a:extLst>
          </p:cNvPr>
          <p:cNvSpPr/>
          <p:nvPr/>
        </p:nvSpPr>
        <p:spPr>
          <a:xfrm>
            <a:off x="8384557" y="4158077"/>
            <a:ext cx="327896" cy="22084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4" name="Cube 13">
            <a:extLst>
              <a:ext uri="{FF2B5EF4-FFF2-40B4-BE49-F238E27FC236}">
                <a16:creationId xmlns:a16="http://schemas.microsoft.com/office/drawing/2014/main" id="{5F313318-1011-66C6-7F52-E7941860E436}"/>
              </a:ext>
            </a:extLst>
          </p:cNvPr>
          <p:cNvSpPr/>
          <p:nvPr/>
        </p:nvSpPr>
        <p:spPr>
          <a:xfrm>
            <a:off x="10620760" y="3832175"/>
            <a:ext cx="1155881" cy="914400"/>
          </a:xfrm>
          <a:prstGeom prst="cube">
            <a:avLst>
              <a:gd name="adj" fmla="val 6967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8F6B00-80EA-181F-B7E1-D34D2A6D433A}"/>
              </a:ext>
            </a:extLst>
          </p:cNvPr>
          <p:cNvSpPr txBox="1"/>
          <p:nvPr/>
        </p:nvSpPr>
        <p:spPr>
          <a:xfrm>
            <a:off x="10673632" y="3950714"/>
            <a:ext cx="11558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Relative (0-1) estimates of Chlorophyll-a per image</a:t>
            </a:r>
            <a:endParaRPr lang="en-NL" sz="11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82DD6A2B-4848-E984-51DF-6C257619041F}"/>
              </a:ext>
            </a:extLst>
          </p:cNvPr>
          <p:cNvSpPr/>
          <p:nvPr/>
        </p:nvSpPr>
        <p:spPr>
          <a:xfrm>
            <a:off x="10080599" y="4169696"/>
            <a:ext cx="327896" cy="22084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id="{05D1C777-C97A-AEB3-D6DF-2561CC5662CB}"/>
              </a:ext>
            </a:extLst>
          </p:cNvPr>
          <p:cNvSpPr/>
          <p:nvPr/>
        </p:nvSpPr>
        <p:spPr>
          <a:xfrm>
            <a:off x="6705913" y="4433804"/>
            <a:ext cx="1135937" cy="396133"/>
          </a:xfrm>
          <a:prstGeom prst="cube">
            <a:avLst>
              <a:gd name="adj" fmla="val 696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53D1DF-5197-AB61-BF40-FE5CF96D303B}"/>
              </a:ext>
            </a:extLst>
          </p:cNvPr>
          <p:cNvSpPr txBox="1"/>
          <p:nvPr/>
        </p:nvSpPr>
        <p:spPr>
          <a:xfrm>
            <a:off x="6672577" y="4501066"/>
            <a:ext cx="11692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Chlorophyll-a</a:t>
            </a:r>
            <a:endParaRPr lang="en-NL" sz="11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58232528-EF13-0E5A-4285-B11246B9B592}"/>
              </a:ext>
            </a:extLst>
          </p:cNvPr>
          <p:cNvSpPr txBox="1">
            <a:spLocks/>
          </p:cNvSpPr>
          <p:nvPr/>
        </p:nvSpPr>
        <p:spPr>
          <a:xfrm>
            <a:off x="6658905" y="4144749"/>
            <a:ext cx="937635" cy="359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Water body</a:t>
            </a:r>
            <a:endParaRPr lang="en-US" sz="105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22" name="Graphic 21" descr="Gears with solid fill">
            <a:extLst>
              <a:ext uri="{FF2B5EF4-FFF2-40B4-BE49-F238E27FC236}">
                <a16:creationId xmlns:a16="http://schemas.microsoft.com/office/drawing/2014/main" id="{D46E56BF-F6F2-CDB0-8548-3A4821051B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98672" y="3867124"/>
            <a:ext cx="914400" cy="914400"/>
          </a:xfrm>
          <a:prstGeom prst="rect">
            <a:avLst/>
          </a:prstGeom>
        </p:spPr>
      </p:pic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59AFFD37-0C1D-6090-3F77-5F176771CA73}"/>
              </a:ext>
            </a:extLst>
          </p:cNvPr>
          <p:cNvSpPr txBox="1">
            <a:spLocks/>
          </p:cNvSpPr>
          <p:nvPr/>
        </p:nvSpPr>
        <p:spPr>
          <a:xfrm>
            <a:off x="8712453" y="3387559"/>
            <a:ext cx="1247831" cy="359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Ensemble model</a:t>
            </a:r>
            <a:endParaRPr lang="en-US" sz="12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E2F288A3-97E6-0275-68B9-B78D6E8CD010}"/>
              </a:ext>
            </a:extLst>
          </p:cNvPr>
          <p:cNvSpPr txBox="1">
            <a:spLocks/>
          </p:cNvSpPr>
          <p:nvPr/>
        </p:nvSpPr>
        <p:spPr>
          <a:xfrm>
            <a:off x="9901409" y="690098"/>
            <a:ext cx="1637840" cy="942057"/>
          </a:xfrm>
          <a:prstGeom prst="rect">
            <a:avLst/>
          </a:prstGeom>
          <a:solidFill>
            <a:srgbClr val="C0C0C0">
              <a:alpha val="49020"/>
            </a:srgb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Sentinel2</a:t>
            </a:r>
          </a:p>
          <a:p>
            <a:pPr marL="0" indent="0">
              <a:spcBef>
                <a:spcPts val="0"/>
              </a:spcBef>
              <a:buNone/>
            </a:pPr>
            <a:endParaRPr lang="en-US" sz="8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>
              <a:spcBef>
                <a:spcPts val="0"/>
              </a:spcBef>
            </a:pPr>
            <a:r>
              <a:rPr lang="en-US" sz="8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Global coverage</a:t>
            </a:r>
          </a:p>
          <a:p>
            <a:pPr>
              <a:spcBef>
                <a:spcPts val="0"/>
              </a:spcBef>
            </a:pPr>
            <a:r>
              <a:rPr lang="en-US" sz="8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Spatial resolution 10 meters</a:t>
            </a:r>
          </a:p>
          <a:p>
            <a:pPr>
              <a:spcBef>
                <a:spcPts val="0"/>
              </a:spcBef>
            </a:pPr>
            <a:r>
              <a:rPr lang="en-US" sz="8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12 bands ~440 – 2200 nm</a:t>
            </a:r>
          </a:p>
          <a:p>
            <a:pPr>
              <a:spcBef>
                <a:spcPts val="0"/>
              </a:spcBef>
            </a:pPr>
            <a:r>
              <a:rPr lang="en-US" sz="8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Temporal resolution up to 5 days</a:t>
            </a:r>
          </a:p>
        </p:txBody>
      </p:sp>
      <p:pic>
        <p:nvPicPr>
          <p:cNvPr id="27" name="Picture 26" descr="A map of the state of south america&#10;&#10;Description automatically generated">
            <a:extLst>
              <a:ext uri="{FF2B5EF4-FFF2-40B4-BE49-F238E27FC236}">
                <a16:creationId xmlns:a16="http://schemas.microsoft.com/office/drawing/2014/main" id="{07E698C2-E443-6C13-BB4F-0E13BE520F3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3"/>
          <a:stretch/>
        </p:blipFill>
        <p:spPr>
          <a:xfrm>
            <a:off x="10895694" y="4854493"/>
            <a:ext cx="606012" cy="671125"/>
          </a:xfrm>
          <a:prstGeom prst="rect">
            <a:avLst/>
          </a:prstGeom>
        </p:spPr>
      </p:pic>
      <p:sp>
        <p:nvSpPr>
          <p:cNvPr id="28" name="Cube 27">
            <a:extLst>
              <a:ext uri="{FF2B5EF4-FFF2-40B4-BE49-F238E27FC236}">
                <a16:creationId xmlns:a16="http://schemas.microsoft.com/office/drawing/2014/main" id="{39B2A447-B36A-C974-8ECE-50B72B6A6929}"/>
              </a:ext>
            </a:extLst>
          </p:cNvPr>
          <p:cNvSpPr/>
          <p:nvPr/>
        </p:nvSpPr>
        <p:spPr>
          <a:xfrm>
            <a:off x="6692241" y="3773563"/>
            <a:ext cx="1135937" cy="396133"/>
          </a:xfrm>
          <a:prstGeom prst="cube">
            <a:avLst>
              <a:gd name="adj" fmla="val 696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47E07D-9FD5-D139-9ED1-2C6A96B47780}"/>
              </a:ext>
            </a:extLst>
          </p:cNvPr>
          <p:cNvSpPr txBox="1"/>
          <p:nvPr/>
        </p:nvSpPr>
        <p:spPr>
          <a:xfrm>
            <a:off x="6658905" y="3843337"/>
            <a:ext cx="11692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 err="1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Markermeer</a:t>
            </a:r>
            <a:endParaRPr lang="en-NL" sz="11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EEB3205C-9EF9-CCD8-0B27-6FDECE4185F1}"/>
              </a:ext>
            </a:extLst>
          </p:cNvPr>
          <p:cNvSpPr txBox="1">
            <a:spLocks/>
          </p:cNvSpPr>
          <p:nvPr/>
        </p:nvSpPr>
        <p:spPr>
          <a:xfrm>
            <a:off x="6658905" y="3381212"/>
            <a:ext cx="574253" cy="359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Input</a:t>
            </a:r>
            <a:endParaRPr lang="en-US" sz="12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75470258-E745-2261-E0DB-6C237484402D}"/>
              </a:ext>
            </a:extLst>
          </p:cNvPr>
          <p:cNvSpPr txBox="1">
            <a:spLocks/>
          </p:cNvSpPr>
          <p:nvPr/>
        </p:nvSpPr>
        <p:spPr>
          <a:xfrm>
            <a:off x="6684607" y="4829937"/>
            <a:ext cx="937635" cy="359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Parameter</a:t>
            </a:r>
            <a:endParaRPr lang="en-US" sz="105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7B155DFD-C31F-8EBC-8AD5-B0F619E56358}"/>
              </a:ext>
            </a:extLst>
          </p:cNvPr>
          <p:cNvSpPr/>
          <p:nvPr/>
        </p:nvSpPr>
        <p:spPr>
          <a:xfrm rot="5400000">
            <a:off x="8399782" y="2857249"/>
            <a:ext cx="327896" cy="22084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956549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253FA-4552-0E0C-2F93-0E4682E1C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 descr="Clipboard with solid fill">
            <a:extLst>
              <a:ext uri="{FF2B5EF4-FFF2-40B4-BE49-F238E27FC236}">
                <a16:creationId xmlns:a16="http://schemas.microsoft.com/office/drawing/2014/main" id="{BC4B63F0-F382-C564-A308-68881044EF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8887" y="1616432"/>
            <a:ext cx="292347" cy="2923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401ABB-6B0E-B612-A987-AFD42C7A33BC}"/>
              </a:ext>
            </a:extLst>
          </p:cNvPr>
          <p:cNvSpPr txBox="1"/>
          <p:nvPr/>
        </p:nvSpPr>
        <p:spPr>
          <a:xfrm>
            <a:off x="819617" y="592004"/>
            <a:ext cx="16208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rPr>
              <a:t>Solution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6AC447F-F1B1-D8BF-EED8-FF92E3C5566F}"/>
              </a:ext>
            </a:extLst>
          </p:cNvPr>
          <p:cNvSpPr/>
          <p:nvPr/>
        </p:nvSpPr>
        <p:spPr>
          <a:xfrm>
            <a:off x="370594" y="496893"/>
            <a:ext cx="409749" cy="421055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L" sz="2062" dirty="0">
              <a:solidFill>
                <a:schemeClr val="bg1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6A8AAC9-BFD8-48C2-824B-72B82D3BF640}"/>
              </a:ext>
            </a:extLst>
          </p:cNvPr>
          <p:cNvSpPr txBox="1"/>
          <p:nvPr/>
        </p:nvSpPr>
        <p:spPr>
          <a:xfrm>
            <a:off x="1460545" y="1565420"/>
            <a:ext cx="29075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Monitor water quality more frequently without an additional need for visiting lakes.</a:t>
            </a:r>
            <a:endParaRPr lang="en-US" sz="14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A054D1-4807-B566-8702-3359836EEBCB}"/>
              </a:ext>
            </a:extLst>
          </p:cNvPr>
          <p:cNvCxnSpPr>
            <a:cxnSpLocks/>
          </p:cNvCxnSpPr>
          <p:nvPr/>
        </p:nvCxnSpPr>
        <p:spPr>
          <a:xfrm>
            <a:off x="4552335" y="1908779"/>
            <a:ext cx="2585884" cy="1859961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46A12656-40A0-72F2-517E-72A3AB8800A0}"/>
              </a:ext>
            </a:extLst>
          </p:cNvPr>
          <p:cNvSpPr/>
          <p:nvPr/>
        </p:nvSpPr>
        <p:spPr>
          <a:xfrm>
            <a:off x="7075219" y="3705740"/>
            <a:ext cx="126000" cy="126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0B32B69-73B9-C272-2702-0737B4B9B586}"/>
              </a:ext>
            </a:extLst>
          </p:cNvPr>
          <p:cNvSpPr/>
          <p:nvPr/>
        </p:nvSpPr>
        <p:spPr>
          <a:xfrm>
            <a:off x="4489335" y="1855924"/>
            <a:ext cx="126000" cy="126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20" name="Picture 19" descr="A screen shot of a computer screen&#10;&#10;Description automatically generated">
            <a:extLst>
              <a:ext uri="{FF2B5EF4-FFF2-40B4-BE49-F238E27FC236}">
                <a16:creationId xmlns:a16="http://schemas.microsoft.com/office/drawing/2014/main" id="{81C6CFE1-5A19-D1E1-5D76-5577FCF682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220" y="2784636"/>
            <a:ext cx="4191407" cy="179631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Graphic 2" descr="Circles with arrows with solid fill">
            <a:extLst>
              <a:ext uri="{FF2B5EF4-FFF2-40B4-BE49-F238E27FC236}">
                <a16:creationId xmlns:a16="http://schemas.microsoft.com/office/drawing/2014/main" id="{CF995151-98E7-C23F-AB58-B9B8CB8BD9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6669" y="530941"/>
            <a:ext cx="348543" cy="34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167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1EFFEC-E074-9636-F4F8-05C075B18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7838831E-BAD4-E874-616C-9F47B4E55B59}"/>
              </a:ext>
            </a:extLst>
          </p:cNvPr>
          <p:cNvSpPr txBox="1"/>
          <p:nvPr/>
        </p:nvSpPr>
        <p:spPr>
          <a:xfrm>
            <a:off x="1455592" y="2566041"/>
            <a:ext cx="3961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Pinpoint the specific days and locations in which significant water quality changes occurred.</a:t>
            </a:r>
            <a:endParaRPr lang="en-US" sz="14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24" name="Graphic 23" descr="Clipboard with solid fill">
            <a:extLst>
              <a:ext uri="{FF2B5EF4-FFF2-40B4-BE49-F238E27FC236}">
                <a16:creationId xmlns:a16="http://schemas.microsoft.com/office/drawing/2014/main" id="{2F21642D-57B1-FEEC-9040-BD37754F14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8887" y="1616432"/>
            <a:ext cx="292347" cy="292347"/>
          </a:xfrm>
          <a:prstGeom prst="rect">
            <a:avLst/>
          </a:prstGeom>
        </p:spPr>
      </p:pic>
      <p:pic>
        <p:nvPicPr>
          <p:cNvPr id="46" name="Graphic 45" descr="Daily calendar with solid fill">
            <a:extLst>
              <a:ext uri="{FF2B5EF4-FFF2-40B4-BE49-F238E27FC236}">
                <a16:creationId xmlns:a16="http://schemas.microsoft.com/office/drawing/2014/main" id="{11EA285D-8785-B930-D2AF-93A5154241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7461" y="2612637"/>
            <a:ext cx="343998" cy="343998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3F88EE91-FAFF-7906-98EA-3725AE65FE12}"/>
              </a:ext>
            </a:extLst>
          </p:cNvPr>
          <p:cNvSpPr txBox="1"/>
          <p:nvPr/>
        </p:nvSpPr>
        <p:spPr>
          <a:xfrm>
            <a:off x="1460545" y="1565420"/>
            <a:ext cx="29075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chemeClr val="bg2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Monitor water quality more frequently without an additional need for visiting lakes.</a:t>
            </a:r>
            <a:endParaRPr lang="en-US" sz="1400" dirty="0">
              <a:solidFill>
                <a:schemeClr val="bg2">
                  <a:lumMod val="50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6C7E12A-68AF-8611-EE87-716A211C2347}"/>
              </a:ext>
            </a:extLst>
          </p:cNvPr>
          <p:cNvCxnSpPr>
            <a:cxnSpLocks/>
            <a:stCxn id="22" idx="3"/>
          </p:cNvCxnSpPr>
          <p:nvPr/>
        </p:nvCxnSpPr>
        <p:spPr>
          <a:xfrm>
            <a:off x="5417406" y="2827651"/>
            <a:ext cx="1062052" cy="525149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3EE60662-CB9A-CC25-150F-49049D9E59A8}"/>
              </a:ext>
            </a:extLst>
          </p:cNvPr>
          <p:cNvSpPr/>
          <p:nvPr/>
        </p:nvSpPr>
        <p:spPr>
          <a:xfrm>
            <a:off x="6459743" y="3312832"/>
            <a:ext cx="126000" cy="126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4534412-8BC5-7044-C303-0ECF904DCD0E}"/>
              </a:ext>
            </a:extLst>
          </p:cNvPr>
          <p:cNvSpPr/>
          <p:nvPr/>
        </p:nvSpPr>
        <p:spPr>
          <a:xfrm>
            <a:off x="5375974" y="2771116"/>
            <a:ext cx="126000" cy="126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06441F-8A05-86BD-8ECB-35ECE0D9C1A0}"/>
              </a:ext>
            </a:extLst>
          </p:cNvPr>
          <p:cNvSpPr txBox="1"/>
          <p:nvPr/>
        </p:nvSpPr>
        <p:spPr>
          <a:xfrm>
            <a:off x="819617" y="592004"/>
            <a:ext cx="16208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rPr>
              <a:t>Solution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BB0F19F-B54A-019E-8150-E3ABF748321F}"/>
              </a:ext>
            </a:extLst>
          </p:cNvPr>
          <p:cNvSpPr/>
          <p:nvPr/>
        </p:nvSpPr>
        <p:spPr>
          <a:xfrm>
            <a:off x="370594" y="496893"/>
            <a:ext cx="409749" cy="421055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L" sz="2062" dirty="0">
              <a:solidFill>
                <a:schemeClr val="bg1"/>
              </a:solidFill>
            </a:endParaRPr>
          </a:p>
        </p:txBody>
      </p:sp>
      <p:pic>
        <p:nvPicPr>
          <p:cNvPr id="2" name="Picture 1" descr="A collage of different colored ties&#10;&#10;Description automatically generated">
            <a:extLst>
              <a:ext uri="{FF2B5EF4-FFF2-40B4-BE49-F238E27FC236}">
                <a16:creationId xmlns:a16="http://schemas.microsoft.com/office/drawing/2014/main" id="{9F310BFE-2E99-F9B0-4918-54686EB80B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595" y="2483522"/>
            <a:ext cx="4612952" cy="245642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Graphic 10" descr="Circles with arrows with solid fill">
            <a:extLst>
              <a:ext uri="{FF2B5EF4-FFF2-40B4-BE49-F238E27FC236}">
                <a16:creationId xmlns:a16="http://schemas.microsoft.com/office/drawing/2014/main" id="{BDEAC464-E90E-74EC-4BA4-0F277078FA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6669" y="530941"/>
            <a:ext cx="348543" cy="34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846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5AADDF-0D1C-EC65-5859-0235067B7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White Strategy Icon PNG Transparent Background, Free Download #29199 -  FreeIconsPNG">
            <a:extLst>
              <a:ext uri="{FF2B5EF4-FFF2-40B4-BE49-F238E27FC236}">
                <a16:creationId xmlns:a16="http://schemas.microsoft.com/office/drawing/2014/main" id="{93FE6A4C-7FC8-E0A4-CB6F-C17CD5F54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95" y="3395857"/>
            <a:ext cx="292346" cy="29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03ECE1D-D38A-4088-5F3E-0C53293929FA}"/>
              </a:ext>
            </a:extLst>
          </p:cNvPr>
          <p:cNvSpPr txBox="1"/>
          <p:nvPr/>
        </p:nvSpPr>
        <p:spPr>
          <a:xfrm>
            <a:off x="1431459" y="3346319"/>
            <a:ext cx="33910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Know which areas experience dangerous water quality issues, even when in-situ measurements do not occur.</a:t>
            </a:r>
            <a:endParaRPr lang="en-US" sz="14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A1995C7-6910-7F7A-E268-6B11FA1779FE}"/>
              </a:ext>
            </a:extLst>
          </p:cNvPr>
          <p:cNvSpPr txBox="1"/>
          <p:nvPr/>
        </p:nvSpPr>
        <p:spPr>
          <a:xfrm>
            <a:off x="1455591" y="2566041"/>
            <a:ext cx="4001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chemeClr val="bg2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Pinpoint the specific days and locations in which significant water quality changes occurred.</a:t>
            </a:r>
            <a:endParaRPr lang="en-US" sz="1400" dirty="0">
              <a:solidFill>
                <a:schemeClr val="bg2">
                  <a:lumMod val="50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24" name="Graphic 23" descr="Clipboard with solid fill">
            <a:extLst>
              <a:ext uri="{FF2B5EF4-FFF2-40B4-BE49-F238E27FC236}">
                <a16:creationId xmlns:a16="http://schemas.microsoft.com/office/drawing/2014/main" id="{27FB1BBB-7D80-A00D-7DBE-69B8EABA28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8887" y="1616432"/>
            <a:ext cx="292347" cy="292347"/>
          </a:xfrm>
          <a:prstGeom prst="rect">
            <a:avLst/>
          </a:prstGeom>
        </p:spPr>
      </p:pic>
      <p:pic>
        <p:nvPicPr>
          <p:cNvPr id="46" name="Graphic 45" descr="Daily calendar with solid fill">
            <a:extLst>
              <a:ext uri="{FF2B5EF4-FFF2-40B4-BE49-F238E27FC236}">
                <a16:creationId xmlns:a16="http://schemas.microsoft.com/office/drawing/2014/main" id="{D5BDE660-DD4A-C9C6-26EF-64156B2985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7461" y="2612637"/>
            <a:ext cx="343998" cy="343998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E1476E7C-F10A-9B6E-841B-BDFA5CF30DE6}"/>
              </a:ext>
            </a:extLst>
          </p:cNvPr>
          <p:cNvSpPr txBox="1"/>
          <p:nvPr/>
        </p:nvSpPr>
        <p:spPr>
          <a:xfrm>
            <a:off x="1460545" y="1565420"/>
            <a:ext cx="29075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chemeClr val="bg2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Monitor water quality more frequently without an additional need for visiting lakes.</a:t>
            </a:r>
            <a:endParaRPr lang="en-US" sz="1400" dirty="0">
              <a:solidFill>
                <a:schemeClr val="bg2">
                  <a:lumMod val="50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4A512FA-21F9-706D-5D58-9C21C74A2999}"/>
              </a:ext>
            </a:extLst>
          </p:cNvPr>
          <p:cNvCxnSpPr>
            <a:cxnSpLocks/>
          </p:cNvCxnSpPr>
          <p:nvPr/>
        </p:nvCxnSpPr>
        <p:spPr>
          <a:xfrm>
            <a:off x="4932143" y="3768740"/>
            <a:ext cx="2206076" cy="0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E0334DA8-88E6-6E72-43C2-0FB84E0CEE12}"/>
              </a:ext>
            </a:extLst>
          </p:cNvPr>
          <p:cNvSpPr/>
          <p:nvPr/>
        </p:nvSpPr>
        <p:spPr>
          <a:xfrm>
            <a:off x="7075219" y="3705740"/>
            <a:ext cx="126000" cy="126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1C51271-8066-4AB0-B655-96BE4A70E727}"/>
              </a:ext>
            </a:extLst>
          </p:cNvPr>
          <p:cNvSpPr/>
          <p:nvPr/>
        </p:nvSpPr>
        <p:spPr>
          <a:xfrm>
            <a:off x="4874710" y="3697372"/>
            <a:ext cx="126000" cy="126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9" name="Picture 18" descr="A map of a river&#10;&#10;Description automatically generated">
            <a:extLst>
              <a:ext uri="{FF2B5EF4-FFF2-40B4-BE49-F238E27FC236}">
                <a16:creationId xmlns:a16="http://schemas.microsoft.com/office/drawing/2014/main" id="{9EF2EE8F-0075-034B-A3F6-2DE0E061F0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764" y="2587049"/>
            <a:ext cx="1577992" cy="257085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1B954D-EE92-7201-928B-84FDA4D9EFD9}"/>
              </a:ext>
            </a:extLst>
          </p:cNvPr>
          <p:cNvSpPr txBox="1"/>
          <p:nvPr/>
        </p:nvSpPr>
        <p:spPr>
          <a:xfrm>
            <a:off x="819617" y="592004"/>
            <a:ext cx="16208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rPr>
              <a:t>Solution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02B7DDC-11E2-DF1D-B496-299EF32EC655}"/>
              </a:ext>
            </a:extLst>
          </p:cNvPr>
          <p:cNvSpPr/>
          <p:nvPr/>
        </p:nvSpPr>
        <p:spPr>
          <a:xfrm>
            <a:off x="370594" y="496893"/>
            <a:ext cx="409749" cy="421055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L" sz="2062" dirty="0">
              <a:solidFill>
                <a:schemeClr val="bg1"/>
              </a:solidFill>
            </a:endParaRPr>
          </a:p>
        </p:txBody>
      </p:sp>
      <p:pic>
        <p:nvPicPr>
          <p:cNvPr id="2" name="Graphic 1" descr="Circles with arrows with solid fill">
            <a:extLst>
              <a:ext uri="{FF2B5EF4-FFF2-40B4-BE49-F238E27FC236}">
                <a16:creationId xmlns:a16="http://schemas.microsoft.com/office/drawing/2014/main" id="{BE3B093D-F241-50CB-ADD6-85B530AE00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96669" y="530941"/>
            <a:ext cx="348543" cy="34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971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5D1C0-7365-3A60-C0CF-FBA837404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E94EF9D-9DAF-6DD3-D3BB-866A4FF0E419}"/>
              </a:ext>
            </a:extLst>
          </p:cNvPr>
          <p:cNvSpPr txBox="1"/>
          <p:nvPr/>
        </p:nvSpPr>
        <p:spPr>
          <a:xfrm>
            <a:off x="1387841" y="4342041"/>
            <a:ext cx="35006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Receive timely notifications of dangerous increases in algae within one day of detection.</a:t>
            </a:r>
            <a:endParaRPr lang="en-US" sz="14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8" name="Picture 8" descr="White Strategy Icon PNG Transparent Background, Free Download #29199 -  FreeIconsPNG">
            <a:extLst>
              <a:ext uri="{FF2B5EF4-FFF2-40B4-BE49-F238E27FC236}">
                <a16:creationId xmlns:a16="http://schemas.microsoft.com/office/drawing/2014/main" id="{CBAF5C72-B043-1CE0-1542-D2B106B81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95" y="3395857"/>
            <a:ext cx="292346" cy="29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6506F4D-124A-A85B-7294-639091A6206D}"/>
              </a:ext>
            </a:extLst>
          </p:cNvPr>
          <p:cNvSpPr txBox="1"/>
          <p:nvPr/>
        </p:nvSpPr>
        <p:spPr>
          <a:xfrm>
            <a:off x="1455591" y="2566041"/>
            <a:ext cx="3981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chemeClr val="bg2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Pinpoint the specific days and locations in which significant water quality changes occurred.</a:t>
            </a:r>
            <a:endParaRPr lang="en-US" sz="1400" dirty="0">
              <a:solidFill>
                <a:schemeClr val="bg2">
                  <a:lumMod val="50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24" name="Graphic 23" descr="Clipboard with solid fill">
            <a:extLst>
              <a:ext uri="{FF2B5EF4-FFF2-40B4-BE49-F238E27FC236}">
                <a16:creationId xmlns:a16="http://schemas.microsoft.com/office/drawing/2014/main" id="{EF40CEA3-7742-626A-FCBF-3A1444BA5E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8887" y="1616432"/>
            <a:ext cx="292347" cy="292347"/>
          </a:xfrm>
          <a:prstGeom prst="rect">
            <a:avLst/>
          </a:prstGeom>
        </p:spPr>
      </p:pic>
      <p:pic>
        <p:nvPicPr>
          <p:cNvPr id="46" name="Graphic 45" descr="Daily calendar with solid fill">
            <a:extLst>
              <a:ext uri="{FF2B5EF4-FFF2-40B4-BE49-F238E27FC236}">
                <a16:creationId xmlns:a16="http://schemas.microsoft.com/office/drawing/2014/main" id="{E0385F27-E755-7065-0547-8622720501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7461" y="2612637"/>
            <a:ext cx="343998" cy="343998"/>
          </a:xfrm>
          <a:prstGeom prst="rect">
            <a:avLst/>
          </a:prstGeom>
        </p:spPr>
      </p:pic>
      <p:pic>
        <p:nvPicPr>
          <p:cNvPr id="59" name="Graphic 58" descr="Siren with solid fill">
            <a:extLst>
              <a:ext uri="{FF2B5EF4-FFF2-40B4-BE49-F238E27FC236}">
                <a16:creationId xmlns:a16="http://schemas.microsoft.com/office/drawing/2014/main" id="{7E748C60-CA0C-5B30-53F5-51370A6A55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37798" y="4362725"/>
            <a:ext cx="357541" cy="357541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82C7FAFC-75B7-7BB7-B2B7-3AB4CAF0F646}"/>
              </a:ext>
            </a:extLst>
          </p:cNvPr>
          <p:cNvSpPr txBox="1"/>
          <p:nvPr/>
        </p:nvSpPr>
        <p:spPr>
          <a:xfrm>
            <a:off x="1460545" y="1565420"/>
            <a:ext cx="29075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chemeClr val="bg2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Monitor water quality more frequently without an additional need for visiting lakes.</a:t>
            </a:r>
            <a:endParaRPr lang="en-US" sz="1400" dirty="0">
              <a:solidFill>
                <a:schemeClr val="bg2">
                  <a:lumMod val="50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08EE12B-1016-510A-DEE2-D8B8DB4FF2E1}"/>
              </a:ext>
            </a:extLst>
          </p:cNvPr>
          <p:cNvCxnSpPr>
            <a:cxnSpLocks/>
          </p:cNvCxnSpPr>
          <p:nvPr/>
        </p:nvCxnSpPr>
        <p:spPr>
          <a:xfrm flipV="1">
            <a:off x="4970557" y="3768740"/>
            <a:ext cx="2167662" cy="820728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330A5E9A-3E21-BBBB-D60E-3070D371F62C}"/>
              </a:ext>
            </a:extLst>
          </p:cNvPr>
          <p:cNvSpPr/>
          <p:nvPr/>
        </p:nvSpPr>
        <p:spPr>
          <a:xfrm>
            <a:off x="7075219" y="3705740"/>
            <a:ext cx="126000" cy="126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81D0D92-C707-9F0D-3B82-3D310CF40A85}"/>
              </a:ext>
            </a:extLst>
          </p:cNvPr>
          <p:cNvSpPr/>
          <p:nvPr/>
        </p:nvSpPr>
        <p:spPr>
          <a:xfrm>
            <a:off x="4888525" y="4541495"/>
            <a:ext cx="126000" cy="126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6" name="Picture 5" descr="A screen shot of a computer&#10;&#10;Description automatically generated">
            <a:extLst>
              <a:ext uri="{FF2B5EF4-FFF2-40B4-BE49-F238E27FC236}">
                <a16:creationId xmlns:a16="http://schemas.microsoft.com/office/drawing/2014/main" id="{1825D77B-4BA9-45A2-312E-2A0AA0D7D6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235" y="2704067"/>
            <a:ext cx="4399269" cy="188540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9" name="Graphic 18" descr="Siren with solid fill">
            <a:extLst>
              <a:ext uri="{FF2B5EF4-FFF2-40B4-BE49-F238E27FC236}">
                <a16:creationId xmlns:a16="http://schemas.microsoft.com/office/drawing/2014/main" id="{E4ED5FE9-D172-2C2D-4F77-1945993206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777747" y="3610195"/>
            <a:ext cx="317090" cy="3170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BD938D-FC79-7667-49E7-43497704A647}"/>
              </a:ext>
            </a:extLst>
          </p:cNvPr>
          <p:cNvSpPr txBox="1"/>
          <p:nvPr/>
        </p:nvSpPr>
        <p:spPr>
          <a:xfrm>
            <a:off x="1431459" y="3346319"/>
            <a:ext cx="33910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chemeClr val="bg2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Know which areas experience dangerous water quality issues, even when in-situ measurements do not occur.</a:t>
            </a:r>
            <a:endParaRPr lang="en-US" sz="1400" dirty="0">
              <a:solidFill>
                <a:schemeClr val="bg2">
                  <a:lumMod val="50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B1D4ED-DA31-89C6-4F69-FB88293C8BBA}"/>
              </a:ext>
            </a:extLst>
          </p:cNvPr>
          <p:cNvSpPr txBox="1"/>
          <p:nvPr/>
        </p:nvSpPr>
        <p:spPr>
          <a:xfrm>
            <a:off x="819617" y="592004"/>
            <a:ext cx="16208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rPr>
              <a:t>Solution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D29E8BD-A1DD-8115-62A7-374623309F88}"/>
              </a:ext>
            </a:extLst>
          </p:cNvPr>
          <p:cNvSpPr/>
          <p:nvPr/>
        </p:nvSpPr>
        <p:spPr>
          <a:xfrm>
            <a:off x="370594" y="496893"/>
            <a:ext cx="409749" cy="421055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L" sz="2062" dirty="0">
              <a:solidFill>
                <a:schemeClr val="bg1"/>
              </a:solidFill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0B83DFC0-A9EB-F74C-C854-A1B6EA699C58}"/>
              </a:ext>
            </a:extLst>
          </p:cNvPr>
          <p:cNvCxnSpPr>
            <a:cxnSpLocks/>
          </p:cNvCxnSpPr>
          <p:nvPr/>
        </p:nvCxnSpPr>
        <p:spPr>
          <a:xfrm>
            <a:off x="9094981" y="3954052"/>
            <a:ext cx="560436" cy="126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94F6819-97BE-D21F-5513-59B6922B21B8}"/>
              </a:ext>
            </a:extLst>
          </p:cNvPr>
          <p:cNvSpPr txBox="1"/>
          <p:nvPr/>
        </p:nvSpPr>
        <p:spPr>
          <a:xfrm>
            <a:off x="9094981" y="3954178"/>
            <a:ext cx="6980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9 days</a:t>
            </a:r>
          </a:p>
        </p:txBody>
      </p:sp>
      <p:pic>
        <p:nvPicPr>
          <p:cNvPr id="7" name="Graphic 6" descr="Circles with arrows with solid fill">
            <a:extLst>
              <a:ext uri="{FF2B5EF4-FFF2-40B4-BE49-F238E27FC236}">
                <a16:creationId xmlns:a16="http://schemas.microsoft.com/office/drawing/2014/main" id="{C054C3B3-DB43-D270-78B4-F9E1005973E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96669" y="530941"/>
            <a:ext cx="348543" cy="34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22792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2B7C03B6AD2843B80B5A3F23873F2C" ma:contentTypeVersion="3" ma:contentTypeDescription="Een nieuw document maken." ma:contentTypeScope="" ma:versionID="5be128805ddda843385c89910046a210">
  <xsd:schema xmlns:xsd="http://www.w3.org/2001/XMLSchema" xmlns:xs="http://www.w3.org/2001/XMLSchema" xmlns:p="http://schemas.microsoft.com/office/2006/metadata/properties" xmlns:ns2="afdf22e8-1abb-4daf-91cd-db08f22a058c" targetNamespace="http://schemas.microsoft.com/office/2006/metadata/properties" ma:root="true" ma:fieldsID="843f9fb010404f43f3b5149003bd6d70" ns2:_="">
    <xsd:import namespace="afdf22e8-1abb-4daf-91cd-db08f22a058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df22e8-1abb-4daf-91cd-db08f22a05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91C420D-63B1-4D81-89A1-AE1958F7F4FE}"/>
</file>

<file path=customXml/itemProps2.xml><?xml version="1.0" encoding="utf-8"?>
<ds:datastoreItem xmlns:ds="http://schemas.openxmlformats.org/officeDocument/2006/customXml" ds:itemID="{C98D889A-97B5-47FD-8C9D-B3E162A6DA8D}"/>
</file>

<file path=customXml/itemProps3.xml><?xml version="1.0" encoding="utf-8"?>
<ds:datastoreItem xmlns:ds="http://schemas.openxmlformats.org/officeDocument/2006/customXml" ds:itemID="{A579A59D-35B2-44AF-869B-98187DD20334}"/>
</file>

<file path=docProps/app.xml><?xml version="1.0" encoding="utf-8"?>
<Properties xmlns="http://schemas.openxmlformats.org/officeDocument/2006/extended-properties" xmlns:vt="http://schemas.openxmlformats.org/officeDocument/2006/docPropsVTypes">
  <TotalTime>1311</TotalTime>
  <Words>585</Words>
  <Application>Microsoft Office PowerPoint</Application>
  <PresentationFormat>Widescreen</PresentationFormat>
  <Paragraphs>113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Roboto Light</vt:lpstr>
      <vt:lpstr>Roboto Lt</vt:lpstr>
      <vt:lpstr>Roboto Medium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52impact - NatuurWacht</dc:title>
  <dc:creator>Thijs Perenboom</dc:creator>
  <cp:lastModifiedBy>David Modiano</cp:lastModifiedBy>
  <cp:revision>742</cp:revision>
  <dcterms:created xsi:type="dcterms:W3CDTF">2023-02-09T13:08:48Z</dcterms:created>
  <dcterms:modified xsi:type="dcterms:W3CDTF">2026-03-18T09:27:11Z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0x0101005B2B7C03B6AD2843B80B5A3F23873F2C</vt:lpwstr>
  </property>
</Properties>
</file>