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0"/>
  </p:notesMasterIdLst>
  <p:sldIdLst>
    <p:sldId id="296" r:id="rId2"/>
    <p:sldId id="297" r:id="rId3"/>
    <p:sldId id="299" r:id="rId4"/>
    <p:sldId id="298" r:id="rId5"/>
    <p:sldId id="300" r:id="rId6"/>
    <p:sldId id="301" r:id="rId7"/>
    <p:sldId id="267" r:id="rId8"/>
    <p:sldId id="25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jsten, J.F.J. (Jonneke)" initials="LJ(" lastIdx="17" clrIdx="0">
    <p:extLst>
      <p:ext uri="{19B8F6BF-5375-455C-9EA6-DF929625EA0E}">
        <p15:presenceInfo xmlns:p15="http://schemas.microsoft.com/office/powerpoint/2012/main" userId="S::jonneke.leijsten@rvo.nl::8fbe785d3bba5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7BB"/>
    <a:srgbClr val="FFFFFF"/>
    <a:srgbClr val="004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76" autoAdjust="0"/>
    <p:restoredTop sz="95529" autoAdjust="0"/>
  </p:normalViewPr>
  <p:slideViewPr>
    <p:cSldViewPr snapToGrid="0">
      <p:cViewPr varScale="1">
        <p:scale>
          <a:sx n="74" d="100"/>
          <a:sy n="74" d="100"/>
        </p:scale>
        <p:origin x="49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395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78584-417C-4748-BA01-19C55041156B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4D6F1-3DED-4515-B26E-2028F3DB3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4B089B1-75B9-9743-38EE-CE413FDEF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54E36AA-2AA1-3A77-7EEC-9B712FD687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86CD499-D5C3-2C14-ECF7-98D906F6C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Horizon Europe funded 2026-2029; 7.5M Euros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Objective: Deliver Next Generation Services to support main aspects of Water Resiliency and Water Cycle Management 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Utilises Co-Design with Stakeholders, AI/ML technology for harnessing Earth Intelligence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Aligns with the GEO Post-2025 work programme goals, with feature engagement with GEO AquaWatch and UNEP and sharing solutions at EUROGEO.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37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Afbeelding 12">
            <a:extLst>
              <a:ext uri="{FF2B5EF4-FFF2-40B4-BE49-F238E27FC236}">
                <a16:creationId xmlns:a16="http://schemas.microsoft.com/office/drawing/2014/main" id="{DFF5DF7F-BEE4-4E61-BED7-799773ADD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108" y="91690"/>
            <a:ext cx="1239384" cy="800082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648DE2-B233-4666-A2D3-E487D7D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6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0397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55638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03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784546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6362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56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8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286567" y="4697013"/>
            <a:ext cx="9618866" cy="49347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[Name of Presenter], [Affiliation]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00514" y="2635462"/>
            <a:ext cx="11190972" cy="1175214"/>
          </a:xfrm>
        </p:spPr>
        <p:txBody>
          <a:bodyPr>
            <a:normAutofit/>
          </a:bodyPr>
          <a:lstStyle>
            <a:lvl1pPr algn="ctr">
              <a:defRPr lang="en-GB" sz="44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[Title of Presentation]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031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710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212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1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5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NL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B156-EAC8-4DCC-9FBC-7663AD879946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BC9AB2-3F59-429A-BC8C-686C38B57F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73FD536-6141-4D9D-B6AC-4AD504A667F5}"/>
              </a:ext>
            </a:extLst>
          </p:cNvPr>
          <p:cNvSpPr txBox="1">
            <a:spLocks/>
          </p:cNvSpPr>
          <p:nvPr userDrawn="1"/>
        </p:nvSpPr>
        <p:spPr>
          <a:xfrm>
            <a:off x="9296400" y="64336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Afbeelding 12">
            <a:extLst>
              <a:ext uri="{FF2B5EF4-FFF2-40B4-BE49-F238E27FC236}">
                <a16:creationId xmlns:a16="http://schemas.microsoft.com/office/drawing/2014/main" id="{08614B70-EF3C-4F6B-A851-3FBDF9AF781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108" y="91690"/>
            <a:ext cx="1239384" cy="80008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86AA7B2-245B-4FBD-9149-346D699F6335}"/>
              </a:ext>
            </a:extLst>
          </p:cNvPr>
          <p:cNvSpPr/>
          <p:nvPr userDrawn="1"/>
        </p:nvSpPr>
        <p:spPr>
          <a:xfrm>
            <a:off x="979393" y="1166256"/>
            <a:ext cx="10793507" cy="5475643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2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s/10911874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zenodo.org/records/3903776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arsc.org/sebs/water-quality-management-in-the-netherlands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that are standing in the water&#10;&#10;Description automatically generated">
            <a:extLst>
              <a:ext uri="{FF2B5EF4-FFF2-40B4-BE49-F238E27FC236}">
                <a16:creationId xmlns:a16="http://schemas.microsoft.com/office/drawing/2014/main" id="{DBE2C59D-1862-0947-9CA8-C9BCD8961E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6" y="1678667"/>
            <a:ext cx="5825452" cy="27270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Insight</a:t>
            </a:r>
            <a:br>
              <a:rPr lang="en-US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and ongoing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77213" y="6050991"/>
            <a:ext cx="1850862" cy="55002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r" defTabSz="45720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www.waterinsight.nl</a:t>
            </a:r>
          </a:p>
          <a:p>
            <a:pPr algn="r" defTabSz="457200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info@waterinsight.nl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A61C3AC-3F8F-0046-9CE4-D6A3A0536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25" y="279034"/>
            <a:ext cx="1962371" cy="12646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2C909E-620E-87DD-F146-BE60E69F5F3D}"/>
              </a:ext>
            </a:extLst>
          </p:cNvPr>
          <p:cNvGrpSpPr/>
          <p:nvPr/>
        </p:nvGrpSpPr>
        <p:grpSpPr>
          <a:xfrm>
            <a:off x="488866" y="6092912"/>
            <a:ext cx="2070275" cy="432000"/>
            <a:chOff x="488866" y="6092912"/>
            <a:chExt cx="2070275" cy="432000"/>
          </a:xfrm>
        </p:grpSpPr>
        <p:pic>
          <p:nvPicPr>
            <p:cNvPr id="1034" name="Picture 10" descr="Instagram">
              <a:extLst>
                <a:ext uri="{FF2B5EF4-FFF2-40B4-BE49-F238E27FC236}">
                  <a16:creationId xmlns:a16="http://schemas.microsoft.com/office/drawing/2014/main" id="{126A60BE-9CD1-CFEB-0A45-05C2AC3A0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98" y="6092912"/>
              <a:ext cx="432000" cy="43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036" name="Picture 12" descr="Linkedin">
              <a:extLst>
                <a:ext uri="{FF2B5EF4-FFF2-40B4-BE49-F238E27FC236}">
                  <a16:creationId xmlns:a16="http://schemas.microsoft.com/office/drawing/2014/main" id="{A9F24F0D-DEBC-D841-1666-7451575D7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421" y="6092912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Youtube">
              <a:extLst>
                <a:ext uri="{FF2B5EF4-FFF2-40B4-BE49-F238E27FC236}">
                  <a16:creationId xmlns:a16="http://schemas.microsoft.com/office/drawing/2014/main" id="{60659721-9B73-60AB-B4A3-2CA979607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190" y="6092912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b, social media, facebook, facebook logo, social network">
              <a:extLst>
                <a:ext uri="{FF2B5EF4-FFF2-40B4-BE49-F238E27FC236}">
                  <a16:creationId xmlns:a16="http://schemas.microsoft.com/office/drawing/2014/main" id="{02249AE4-9490-F563-B714-AE6FCE51E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66" y="6128912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Bluesky Logo PNG Vector (SVG) Free Download">
              <a:extLst>
                <a:ext uri="{FF2B5EF4-FFF2-40B4-BE49-F238E27FC236}">
                  <a16:creationId xmlns:a16="http://schemas.microsoft.com/office/drawing/2014/main" id="{8DFB4868-AB6B-85D0-C97D-C30469D5E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050" y="6146912"/>
              <a:ext cx="40909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462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369D3-66D0-4CD8-BE90-241EF90E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D9DC4-A57E-4A92-9D15-7475B8A2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06" y="116602"/>
            <a:ext cx="6334664" cy="740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C91"/>
                </a:solidFill>
              </a:rPr>
              <a:t>Partners for Water</a:t>
            </a:r>
          </a:p>
        </p:txBody>
      </p:sp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0ABBDAE2-5DAF-07D8-9F93-99460A4F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50" y="4848253"/>
            <a:ext cx="3360332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alternative text description for this image">
            <a:extLst>
              <a:ext uri="{FF2B5EF4-FFF2-40B4-BE49-F238E27FC236}">
                <a16:creationId xmlns:a16="http://schemas.microsoft.com/office/drawing/2014/main" id="{F2F14DD2-B89F-F4A4-A1E1-A7332B100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16" y="4848253"/>
            <a:ext cx="2524193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>
            <a:extLst>
              <a:ext uri="{FF2B5EF4-FFF2-40B4-BE49-F238E27FC236}">
                <a16:creationId xmlns:a16="http://schemas.microsoft.com/office/drawing/2014/main" id="{ED3AEFDE-F424-DC58-B2FD-5D8305B49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697" y="961768"/>
            <a:ext cx="6724021" cy="3782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41CD7-F349-6410-006B-D1701D207EA7}"/>
              </a:ext>
            </a:extLst>
          </p:cNvPr>
          <p:cNvSpPr txBox="1"/>
          <p:nvPr/>
        </p:nvSpPr>
        <p:spPr>
          <a:xfrm>
            <a:off x="590374" y="1345004"/>
            <a:ext cx="4565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Harmful algal bloom early warning service in Costa Rica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6FEDF-D1D1-8F2D-F981-A3426E1CD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3" b="23818"/>
          <a:stretch>
            <a:fillRect/>
          </a:stretch>
        </p:blipFill>
        <p:spPr>
          <a:xfrm>
            <a:off x="1920644" y="2549160"/>
            <a:ext cx="1905000" cy="105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6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8F67A-88A3-55B4-16FE-D512DD94E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B8468-DF9F-3C51-D5BC-4B4DDD91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F1DEA-3A98-7C6E-F0B1-E8283FCD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06" y="116602"/>
            <a:ext cx="6334664" cy="740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C91"/>
                </a:solidFill>
              </a:rPr>
              <a:t>EU LIFE CYANOBLOOM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18F8B1-561C-1948-6EDA-CBB300456AAF}"/>
              </a:ext>
            </a:extLst>
          </p:cNvPr>
          <p:cNvSpPr txBox="1"/>
          <p:nvPr/>
        </p:nvSpPr>
        <p:spPr>
          <a:xfrm>
            <a:off x="831925" y="1167890"/>
            <a:ext cx="3947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Improved monitoring of cyanobacterial risks with: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WISPstation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Satellite imagery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Samples of toxins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108EC-1470-9AC7-51EC-DE49E0561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32522" r="5361" b="4845"/>
          <a:stretch>
            <a:fillRect/>
          </a:stretch>
        </p:blipFill>
        <p:spPr>
          <a:xfrm>
            <a:off x="5356530" y="3751119"/>
            <a:ext cx="3890279" cy="3106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588FD-EA79-C191-5107-E93B610E5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07" y="3751121"/>
            <a:ext cx="4142505" cy="3106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496E9-FBE6-AB3A-A3B7-02A1E93435CE}"/>
              </a:ext>
            </a:extLst>
          </p:cNvPr>
          <p:cNvSpPr txBox="1"/>
          <p:nvPr/>
        </p:nvSpPr>
        <p:spPr>
          <a:xfrm>
            <a:off x="2690285" y="3254631"/>
            <a:ext cx="5980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Case study site at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Westeinderplassen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A0B630-4BC4-25BA-AF5E-B2E65F1B2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158050"/>
            <a:ext cx="1572491" cy="699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12BF4-B281-7F6A-D230-1D584492A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706" y="1153978"/>
            <a:ext cx="5162842" cy="26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0497-8715-B6A9-F130-3B12682CC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33EFF5-BCD9-DF9B-E5D4-AA5B23810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08DB2-2B58-79FA-32D0-F486B4D6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06" y="116602"/>
            <a:ext cx="9132958" cy="74094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4C91"/>
                </a:solidFill>
              </a:rPr>
              <a:t>Aquatische</a:t>
            </a:r>
            <a:r>
              <a:rPr lang="en-US" dirty="0">
                <a:solidFill>
                  <a:srgbClr val="004C91"/>
                </a:solidFill>
              </a:rPr>
              <a:t> vegetation monitoring in NL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631E1-5976-A1F0-FAB8-297A4BAB1DBB}"/>
              </a:ext>
            </a:extLst>
          </p:cNvPr>
          <p:cNvSpPr txBox="1"/>
          <p:nvPr/>
        </p:nvSpPr>
        <p:spPr>
          <a:xfrm>
            <a:off x="606288" y="1202100"/>
            <a:ext cx="49271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HH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Delfland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(with R.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Haskoning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Waterschap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Noorderzijlvest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Waterschap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Hollandse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Delta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7A73D-7AA8-441C-1107-8B068551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22" y="2971800"/>
            <a:ext cx="461074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9845A-C40B-6580-1A64-FE581CD3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275" y="2971799"/>
            <a:ext cx="4545553" cy="3886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871F6-44BB-57D9-EF3E-45DA46BE0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8" y="2924596"/>
            <a:ext cx="1151340" cy="1589173"/>
          </a:xfrm>
          <a:prstGeom prst="rect">
            <a:avLst/>
          </a:prstGeom>
        </p:spPr>
      </p:pic>
      <p:pic>
        <p:nvPicPr>
          <p:cNvPr id="4100" name="Picture 4" descr="Dynamisch Aankoopsysteem Hoogheemraadschap van Delfland">
            <a:extLst>
              <a:ext uri="{FF2B5EF4-FFF2-40B4-BE49-F238E27FC236}">
                <a16:creationId xmlns:a16="http://schemas.microsoft.com/office/drawing/2014/main" id="{29105625-B686-97CF-E56D-21939F11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20" y="1148253"/>
            <a:ext cx="1311715" cy="4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C22769-BB17-40C4-408C-4877CF292AA5}"/>
              </a:ext>
            </a:extLst>
          </p:cNvPr>
          <p:cNvGrpSpPr>
            <a:grpSpLocks/>
          </p:cNvGrpSpPr>
          <p:nvPr/>
        </p:nvGrpSpPr>
        <p:grpSpPr bwMode="auto">
          <a:xfrm>
            <a:off x="6076220" y="1697018"/>
            <a:ext cx="1329907" cy="368300"/>
            <a:chOff x="-16215" y="4587875"/>
            <a:chExt cx="1159215" cy="2979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E51B7E-055C-B167-23C4-12376507FD71}"/>
                </a:ext>
              </a:extLst>
            </p:cNvPr>
            <p:cNvSpPr/>
            <p:nvPr/>
          </p:nvSpPr>
          <p:spPr>
            <a:xfrm>
              <a:off x="-357" y="4587875"/>
              <a:ext cx="1143357" cy="294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NL"/>
            </a:p>
          </p:txBody>
        </p:sp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C9A412AC-4852-A1FD-6D32-1FBFCD13B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15" y="4594518"/>
              <a:ext cx="1141753" cy="29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2" name="Picture 6" descr="Waterschap Hollandse Delta | Winnovatie">
            <a:extLst>
              <a:ext uri="{FF2B5EF4-FFF2-40B4-BE49-F238E27FC236}">
                <a16:creationId xmlns:a16="http://schemas.microsoft.com/office/drawing/2014/main" id="{BEA0ABA8-F4C9-3A4A-2E50-3DF5961F1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" b="14382"/>
          <a:stretch>
            <a:fillRect/>
          </a:stretch>
        </p:blipFill>
        <p:spPr bwMode="auto">
          <a:xfrm>
            <a:off x="5996866" y="2167029"/>
            <a:ext cx="1468582" cy="6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76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3C9AA-44DA-C07A-E52F-DC0239474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0A571-E7CC-B5AE-69C5-A0F91A14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B75E7-E062-6F8C-CE19-C25EB8AD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05" y="116602"/>
            <a:ext cx="4247341" cy="7409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4C91"/>
                </a:solidFill>
              </a:rPr>
              <a:t>ESA BASS TRACTIONS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A8849-01E8-4779-9A52-1794F39D41B3}"/>
              </a:ext>
            </a:extLst>
          </p:cNvPr>
          <p:cNvSpPr txBox="1"/>
          <p:nvPr/>
        </p:nvSpPr>
        <p:spPr>
          <a:xfrm>
            <a:off x="374072" y="902842"/>
            <a:ext cx="4343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Dredging and sediment release monitoring for port authorities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Atmospheric correction based on in situ WISPstation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High resolution temperature mapping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F4EFB-C5DD-2976-924B-8184707B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56" y="0"/>
            <a:ext cx="733304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7B409-123D-805A-859E-475F4B0D6D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70" t="7281" r="18338" b="12033"/>
          <a:stretch>
            <a:fillRect/>
          </a:stretch>
        </p:blipFill>
        <p:spPr>
          <a:xfrm>
            <a:off x="967006" y="3678154"/>
            <a:ext cx="2838624" cy="2728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E2BC2-79A0-7926-F724-274EB7EDA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350" y="116602"/>
            <a:ext cx="1001650" cy="9535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47BE9F-CAA5-A13C-3C72-8D19F7712FDB}"/>
              </a:ext>
            </a:extLst>
          </p:cNvPr>
          <p:cNvCxnSpPr/>
          <p:nvPr/>
        </p:nvCxnSpPr>
        <p:spPr>
          <a:xfrm flipV="1">
            <a:off x="1558636" y="5195455"/>
            <a:ext cx="3300320" cy="1558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57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B480D-DE22-C048-6BFD-0F3F399E8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414DDD-3182-613F-FE4F-1DCC5615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8FE2-A904-6151-77BE-A55E355E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06" y="116602"/>
            <a:ext cx="3303658" cy="740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C91"/>
                </a:solidFill>
              </a:rPr>
              <a:t>Instruments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66106-F8A7-9F14-742E-592445BB3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13" y="4050474"/>
            <a:ext cx="6269766" cy="2464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B2822-1301-723F-9CC7-C11DFA012420}"/>
              </a:ext>
            </a:extLst>
          </p:cNvPr>
          <p:cNvSpPr txBox="1"/>
          <p:nvPr/>
        </p:nvSpPr>
        <p:spPr>
          <a:xfrm>
            <a:off x="4622938" y="6429420"/>
            <a:ext cx="429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526D3F"/>
                </a:solidFill>
              </a:rPr>
              <a:t>WISPstation</a:t>
            </a:r>
            <a:r>
              <a:rPr lang="en-US" i="1" dirty="0"/>
              <a:t> versus </a:t>
            </a:r>
            <a:r>
              <a:rPr lang="en-US" b="1" i="1" dirty="0" err="1">
                <a:solidFill>
                  <a:srgbClr val="FF9900"/>
                </a:solidFill>
              </a:rPr>
              <a:t>laboratorium</a:t>
            </a:r>
            <a:r>
              <a:rPr lang="en-US" b="1" i="1" dirty="0">
                <a:solidFill>
                  <a:srgbClr val="FF9900"/>
                </a:solidFill>
              </a:rPr>
              <a:t> </a:t>
            </a:r>
            <a:r>
              <a:rPr lang="en-US" i="1" dirty="0" err="1"/>
              <a:t>metingen</a:t>
            </a:r>
            <a:endParaRPr lang="en-NL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31603C-91E1-4785-9CF2-0767339B0867}"/>
              </a:ext>
            </a:extLst>
          </p:cNvPr>
          <p:cNvGrpSpPr/>
          <p:nvPr/>
        </p:nvGrpSpPr>
        <p:grpSpPr>
          <a:xfrm>
            <a:off x="5962615" y="1080995"/>
            <a:ext cx="5256096" cy="2300980"/>
            <a:chOff x="450458" y="2828925"/>
            <a:chExt cx="6626618" cy="31725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446BCF-06F7-26E4-1E35-8E07B1C82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58" y="2828925"/>
              <a:ext cx="6626618" cy="31725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B33EDF-D265-7A4E-9A8C-3E71513B35A7}"/>
                </a:ext>
              </a:extLst>
            </p:cNvPr>
            <p:cNvSpPr txBox="1"/>
            <p:nvPr/>
          </p:nvSpPr>
          <p:spPr>
            <a:xfrm>
              <a:off x="2906482" y="2828925"/>
              <a:ext cx="2455900" cy="509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23 </a:t>
              </a:r>
              <a:r>
                <a:rPr lang="en-US" dirty="0" err="1"/>
                <a:t>augustus</a:t>
              </a:r>
              <a:r>
                <a:rPr lang="en-US" dirty="0"/>
                <a:t> 2023</a:t>
              </a:r>
              <a:endParaRPr lang="en-NL" dirty="0"/>
            </a:p>
          </p:txBody>
        </p:sp>
      </p:grpSp>
      <p:pic>
        <p:nvPicPr>
          <p:cNvPr id="18" name="Picture 17" descr="A solar panel on a pole&#10;&#10;Description automatically generated">
            <a:extLst>
              <a:ext uri="{FF2B5EF4-FFF2-40B4-BE49-F238E27FC236}">
                <a16:creationId xmlns:a16="http://schemas.microsoft.com/office/drawing/2014/main" id="{E6439EE1-B6B3-0CFF-2741-7C4C738B3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03" y="1766854"/>
            <a:ext cx="732884" cy="977179"/>
          </a:xfrm>
          <a:prstGeom prst="rect">
            <a:avLst/>
          </a:prstGeom>
        </p:spPr>
      </p:pic>
      <p:pic>
        <p:nvPicPr>
          <p:cNvPr id="20" name="Picture 19" descr="A solar panel on a pole&#10;&#10;Description automatically generated">
            <a:extLst>
              <a:ext uri="{FF2B5EF4-FFF2-40B4-BE49-F238E27FC236}">
                <a16:creationId xmlns:a16="http://schemas.microsoft.com/office/drawing/2014/main" id="{0096A9D7-7652-7325-A616-83EA8B317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95" y="3262744"/>
            <a:ext cx="2439266" cy="3252355"/>
          </a:xfrm>
          <a:prstGeom prst="rect">
            <a:avLst/>
          </a:prstGeom>
        </p:spPr>
      </p:pic>
      <p:pic>
        <p:nvPicPr>
          <p:cNvPr id="21" name="Picture 20" descr="A person holding a body temperature object&#10;&#10;Description automatically generated">
            <a:extLst>
              <a:ext uri="{FF2B5EF4-FFF2-40B4-BE49-F238E27FC236}">
                <a16:creationId xmlns:a16="http://schemas.microsoft.com/office/drawing/2014/main" id="{EEF25603-B39B-3861-E763-08C2CAFA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39" y="774591"/>
            <a:ext cx="5180431" cy="291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59F664-DAC5-844B-67CC-B12AC530A619}"/>
              </a:ext>
            </a:extLst>
          </p:cNvPr>
          <p:cNvSpPr txBox="1"/>
          <p:nvPr/>
        </p:nvSpPr>
        <p:spPr>
          <a:xfrm>
            <a:off x="710198" y="3501342"/>
            <a:ext cx="391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New!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Hand-held WISP Orca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0E26F7-6E74-A322-7FE6-BFE3754D8BF2}"/>
              </a:ext>
            </a:extLst>
          </p:cNvPr>
          <p:cNvSpPr txBox="1"/>
          <p:nvPr/>
        </p:nvSpPr>
        <p:spPr>
          <a:xfrm>
            <a:off x="8253189" y="3501342"/>
            <a:ext cx="178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WISPstation</a:t>
            </a:r>
          </a:p>
        </p:txBody>
      </p:sp>
    </p:spTree>
    <p:extLst>
      <p:ext uri="{BB962C8B-B14F-4D97-AF65-F5344CB8AC3E}">
        <p14:creationId xmlns:p14="http://schemas.microsoft.com/office/powerpoint/2010/main" val="294122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369D3-66D0-4CD8-BE90-241EF90E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392295"/>
            <a:ext cx="683339" cy="365125"/>
          </a:xfrm>
        </p:spPr>
        <p:txBody>
          <a:bodyPr/>
          <a:lstStyle/>
          <a:p>
            <a:fld id="{0F202C8B-B5A5-4EDD-AB39-050F9AA455A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D9DC4-A57E-4A92-9D15-7475B8A2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15" y="191087"/>
            <a:ext cx="8934376" cy="7409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4C91"/>
                </a:solidFill>
              </a:rPr>
              <a:t>Interesse: </a:t>
            </a:r>
            <a:r>
              <a:rPr lang="en-US" dirty="0" err="1">
                <a:solidFill>
                  <a:srgbClr val="004C91"/>
                </a:solidFill>
              </a:rPr>
              <a:t>Kaderrichtlijn</a:t>
            </a:r>
            <a:r>
              <a:rPr lang="en-US" dirty="0">
                <a:solidFill>
                  <a:srgbClr val="004C91"/>
                </a:solidFill>
              </a:rPr>
              <a:t> Water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C35047-C903-4BAB-4304-A4D0E2F4D425}"/>
              </a:ext>
            </a:extLst>
          </p:cNvPr>
          <p:cNvGrpSpPr/>
          <p:nvPr/>
        </p:nvGrpSpPr>
        <p:grpSpPr>
          <a:xfrm>
            <a:off x="663984" y="2258608"/>
            <a:ext cx="7958667" cy="2872163"/>
            <a:chOff x="202269" y="1579980"/>
            <a:chExt cx="7958667" cy="287216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B7803A4-B9A6-AE89-A0A5-928D3D8CED97}"/>
                </a:ext>
              </a:extLst>
            </p:cNvPr>
            <p:cNvCxnSpPr>
              <a:cxnSpLocks/>
            </p:cNvCxnSpPr>
            <p:nvPr/>
          </p:nvCxnSpPr>
          <p:spPr>
            <a:xfrm>
              <a:off x="5066594" y="3197880"/>
              <a:ext cx="703263" cy="0"/>
            </a:xfrm>
            <a:prstGeom prst="straightConnector1">
              <a:avLst/>
            </a:prstGeom>
            <a:ln w="34925">
              <a:solidFill>
                <a:srgbClr val="598D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33E18A-F93C-E945-7C38-C487F9EC5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8" t="5959" b="3545"/>
            <a:stretch>
              <a:fillRect/>
            </a:stretch>
          </p:blipFill>
          <p:spPr bwMode="auto">
            <a:xfrm>
              <a:off x="5781273" y="1949312"/>
              <a:ext cx="2379663" cy="249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D124F8-0802-60CD-0A28-65B0FC82A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1" t="5695" r="4759" b="7809"/>
            <a:stretch>
              <a:fillRect/>
            </a:stretch>
          </p:blipFill>
          <p:spPr bwMode="auto">
            <a:xfrm>
              <a:off x="2974018" y="1949312"/>
              <a:ext cx="2303463" cy="249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DC7147-1044-EBB0-AB65-726BB576E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7"/>
            <a:stretch>
              <a:fillRect/>
            </a:stretch>
          </p:blipFill>
          <p:spPr bwMode="auto">
            <a:xfrm>
              <a:off x="202269" y="1953418"/>
              <a:ext cx="2301875" cy="249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F4F43F1A-D052-58C2-E5FE-4FCA02F80A7A}"/>
                </a:ext>
              </a:extLst>
            </p:cNvPr>
            <p:cNvSpPr txBox="1"/>
            <p:nvPr/>
          </p:nvSpPr>
          <p:spPr>
            <a:xfrm>
              <a:off x="919458" y="1579980"/>
              <a:ext cx="62549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>
                  <a:solidFill>
                    <a:srgbClr val="1C273F"/>
                  </a:solidFill>
                  <a:latin typeface="Palanquin Medium" panose="020B0004020203020204" pitchFamily="34" charset="0"/>
                  <a:cs typeface="Palanquin Medium" panose="020B0004020203020204" pitchFamily="34" charset="0"/>
                </a:rPr>
                <a:t>RGB</a:t>
              </a:r>
              <a:endParaRPr lang="en-NL" dirty="0">
                <a:solidFill>
                  <a:srgbClr val="1C273F"/>
                </a:solidFill>
                <a:latin typeface="Palanquin Medium" panose="020B0004020203020204" pitchFamily="34" charset="0"/>
                <a:cs typeface="Palanquin Medium" panose="020B0004020203020204" pitchFamily="34" charset="0"/>
              </a:endParaRP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B8D2117F-CAE0-00D4-1C6B-363CF75E29CC}"/>
                </a:ext>
              </a:extLst>
            </p:cNvPr>
            <p:cNvSpPr txBox="1"/>
            <p:nvPr/>
          </p:nvSpPr>
          <p:spPr>
            <a:xfrm>
              <a:off x="3837538" y="1579980"/>
              <a:ext cx="69762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>
                  <a:solidFill>
                    <a:srgbClr val="1C273F"/>
                  </a:solidFill>
                  <a:latin typeface="Palanquin Medium" panose="020B0004020203020204" pitchFamily="34" charset="0"/>
                  <a:cs typeface="Palanquin Medium" panose="020B0004020203020204" pitchFamily="34" charset="0"/>
                </a:rPr>
                <a:t>Chl-a</a:t>
              </a:r>
              <a:endParaRPr lang="en-NL" dirty="0">
                <a:solidFill>
                  <a:srgbClr val="1C273F"/>
                </a:solidFill>
                <a:latin typeface="Palanquin Medium" panose="020B0004020203020204" pitchFamily="34" charset="0"/>
                <a:cs typeface="Palanquin Medium" panose="020B0004020203020204" pitchFamily="34" charset="0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D59ACDED-49DC-179C-CA96-C635FCA35FBF}"/>
                </a:ext>
              </a:extLst>
            </p:cNvPr>
            <p:cNvSpPr txBox="1"/>
            <p:nvPr/>
          </p:nvSpPr>
          <p:spPr>
            <a:xfrm>
              <a:off x="6610875" y="1597797"/>
              <a:ext cx="68961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>
                  <a:solidFill>
                    <a:srgbClr val="1C273F"/>
                  </a:solidFill>
                  <a:latin typeface="Palanquin Medium" panose="020B0004020203020204" pitchFamily="34" charset="0"/>
                  <a:cs typeface="Palanquin Medium" panose="020B0004020203020204" pitchFamily="34" charset="0"/>
                </a:rPr>
                <a:t>WFD</a:t>
              </a:r>
              <a:endParaRPr lang="en-NL" dirty="0">
                <a:solidFill>
                  <a:srgbClr val="1C273F"/>
                </a:solidFill>
                <a:latin typeface="Palanquin Medium" panose="020B0004020203020204" pitchFamily="34" charset="0"/>
                <a:cs typeface="Palanquin Medium" panose="020B0004020203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4AB41DF-0E38-1629-D8D5-69DEDD570932}"/>
                </a:ext>
              </a:extLst>
            </p:cNvPr>
            <p:cNvCxnSpPr>
              <a:cxnSpLocks/>
            </p:cNvCxnSpPr>
            <p:nvPr/>
          </p:nvCxnSpPr>
          <p:spPr>
            <a:xfrm>
              <a:off x="2245526" y="3202780"/>
              <a:ext cx="704850" cy="0"/>
            </a:xfrm>
            <a:prstGeom prst="straightConnector1">
              <a:avLst/>
            </a:prstGeom>
            <a:ln w="34925">
              <a:solidFill>
                <a:srgbClr val="598D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43F9A59-62D4-479E-E1E4-921A02E09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033" y="3030586"/>
            <a:ext cx="670618" cy="518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D8BB8-93A1-9FA8-B5A8-E2865B68C93B}"/>
              </a:ext>
            </a:extLst>
          </p:cNvPr>
          <p:cNvSpPr txBox="1"/>
          <p:nvPr/>
        </p:nvSpPr>
        <p:spPr>
          <a:xfrm>
            <a:off x="893114" y="1041321"/>
            <a:ext cx="11014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‘Lobbyen’ voor toestaan van het gebruik van satellietdata voor KRW: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Ruimtelijk inzicht in processen geeft veel meer mogelijkheden tot effectieve maatregelen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Evaluatie maatregelen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4D244-32ED-866F-C24A-321956AAF247}"/>
              </a:ext>
            </a:extLst>
          </p:cNvPr>
          <p:cNvSpPr txBox="1"/>
          <p:nvPr/>
        </p:nvSpPr>
        <p:spPr>
          <a:xfrm>
            <a:off x="879052" y="5310870"/>
            <a:ext cx="10703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Sentinel benefits studies: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Water quality monitoring in the Netherlands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paper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Satellite-assisted monitoring of water quality to support the implementation of the Water Framework Directive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Aardobservatie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voor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waterkwaliteit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opdracht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IenW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51143-B00C-CB8D-A76C-EA734AE9F022}"/>
              </a:ext>
            </a:extLst>
          </p:cNvPr>
          <p:cNvSpPr txBox="1"/>
          <p:nvPr/>
        </p:nvSpPr>
        <p:spPr>
          <a:xfrm>
            <a:off x="9452253" y="2627940"/>
            <a:ext cx="2306781" cy="1631216"/>
          </a:xfrm>
          <a:prstGeom prst="rect">
            <a:avLst/>
          </a:prstGeom>
          <a:solidFill>
            <a:srgbClr val="FFFFFF"/>
          </a:solidFill>
          <a:ln>
            <a:solidFill>
              <a:srgbClr val="3E97BB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 is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actief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pleitbezorger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toestaan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meettechnieken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blauwalgenprotocol</a:t>
            </a:r>
            <a:endParaRPr lang="en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22FDE-D4F0-4EF9-852B-F34245D8F46A}"/>
              </a:ext>
            </a:extLst>
          </p:cNvPr>
          <p:cNvGrpSpPr>
            <a:grpSpLocks/>
          </p:cNvGrpSpPr>
          <p:nvPr/>
        </p:nvGrpSpPr>
        <p:grpSpPr bwMode="auto">
          <a:xfrm>
            <a:off x="194110" y="5003609"/>
            <a:ext cx="1329907" cy="368300"/>
            <a:chOff x="-16215" y="4587875"/>
            <a:chExt cx="1159215" cy="2979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974D04-6673-4C95-B549-723D40AC95BA}"/>
                </a:ext>
              </a:extLst>
            </p:cNvPr>
            <p:cNvSpPr/>
            <p:nvPr/>
          </p:nvSpPr>
          <p:spPr>
            <a:xfrm>
              <a:off x="-357" y="4587875"/>
              <a:ext cx="1143357" cy="294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NL"/>
            </a:p>
          </p:txBody>
        </p:sp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DD88ADF9-18AC-4D50-9527-ADF80185B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215" y="4594518"/>
              <a:ext cx="1141753" cy="29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80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BA530F7-2E7D-6BAD-6EBC-7C2B3B708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C11F22-FC0E-2EFD-F2E0-4BE873115F2F}"/>
              </a:ext>
            </a:extLst>
          </p:cNvPr>
          <p:cNvSpPr/>
          <p:nvPr/>
        </p:nvSpPr>
        <p:spPr>
          <a:xfrm>
            <a:off x="-110836" y="-1"/>
            <a:ext cx="12313080" cy="6968836"/>
          </a:xfrm>
          <a:prstGeom prst="rect">
            <a:avLst/>
          </a:prstGeom>
          <a:gradFill flip="none" rotWithShape="1">
            <a:gsLst>
              <a:gs pos="0">
                <a:srgbClr val="62C0CA">
                  <a:tint val="66000"/>
                  <a:satMod val="160000"/>
                </a:srgbClr>
              </a:gs>
              <a:gs pos="50000">
                <a:srgbClr val="62C0CA">
                  <a:tint val="44500"/>
                  <a:satMod val="160000"/>
                </a:srgbClr>
              </a:gs>
              <a:gs pos="100000">
                <a:srgbClr val="62C0CA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1AAC40FB-EDC1-D91D-FA45-C5FD12C199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4743" y="528475"/>
            <a:ext cx="11360800" cy="24145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r>
              <a:rPr lang="en" sz="4933" b="1" dirty="0">
                <a:solidFill>
                  <a:srgbClr val="132F51"/>
                </a:solidFill>
              </a:rPr>
              <a:t>OASIS – </a:t>
            </a:r>
            <a:r>
              <a:rPr lang="en" sz="4933" i="1" dirty="0">
                <a:solidFill>
                  <a:srgbClr val="132F51"/>
                </a:solidFill>
              </a:rPr>
              <a:t>Observation &amp; AI-powered System for Intelligent Water Solutions</a:t>
            </a:r>
            <a:endParaRPr sz="4933" i="1" dirty="0">
              <a:solidFill>
                <a:srgbClr val="132F51"/>
              </a:solidFill>
            </a:endParaRPr>
          </a:p>
        </p:txBody>
      </p:sp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5A67ACB3-9BCC-B4AF-DA0F-BD619AC27D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0069" b="31361"/>
          <a:stretch/>
        </p:blipFill>
        <p:spPr>
          <a:xfrm>
            <a:off x="87291" y="4465254"/>
            <a:ext cx="2374900" cy="72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extLst>
              <a:ext uri="{FF2B5EF4-FFF2-40B4-BE49-F238E27FC236}">
                <a16:creationId xmlns:a16="http://schemas.microsoft.com/office/drawing/2014/main" id="{332EB837-65AC-3F8E-E542-CC0C95E830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992" t="15605" r="6915" b="16131"/>
          <a:stretch/>
        </p:blipFill>
        <p:spPr>
          <a:xfrm>
            <a:off x="2869415" y="4216434"/>
            <a:ext cx="2479200" cy="8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DA699E44-5D4D-D268-31AD-F5157250D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5467" b="11246"/>
          <a:stretch/>
        </p:blipFill>
        <p:spPr>
          <a:xfrm>
            <a:off x="8946234" y="4748544"/>
            <a:ext cx="1275977" cy="82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B4AAFBDE-0E20-8D71-4821-21D400CCEE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3605" y="5938468"/>
            <a:ext cx="3025407" cy="67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extLst>
              <a:ext uri="{FF2B5EF4-FFF2-40B4-BE49-F238E27FC236}">
                <a16:creationId xmlns:a16="http://schemas.microsoft.com/office/drawing/2014/main" id="{1DEF25C3-7BB9-A38D-CD50-D1BD025366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8791" b="17825"/>
          <a:stretch/>
        </p:blipFill>
        <p:spPr>
          <a:xfrm>
            <a:off x="7896472" y="3850165"/>
            <a:ext cx="1742131" cy="5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CF6AB402-3351-EA9E-541D-7ADFED47EE3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16204" y="5740759"/>
            <a:ext cx="873344" cy="7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8BE54BDD-608A-F7B9-E181-A44FD39C250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1315" b="20222"/>
          <a:stretch/>
        </p:blipFill>
        <p:spPr>
          <a:xfrm>
            <a:off x="10499777" y="5736357"/>
            <a:ext cx="1585767" cy="8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extLst>
              <a:ext uri="{FF2B5EF4-FFF2-40B4-BE49-F238E27FC236}">
                <a16:creationId xmlns:a16="http://schemas.microsoft.com/office/drawing/2014/main" id="{174E66BD-75C4-593A-3479-A749F8BCFC5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4583" y="5877890"/>
            <a:ext cx="1499108" cy="63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extLst>
              <a:ext uri="{FF2B5EF4-FFF2-40B4-BE49-F238E27FC236}">
                <a16:creationId xmlns:a16="http://schemas.microsoft.com/office/drawing/2014/main" id="{5FA655C7-0BCE-E14D-03B0-3ABE828F3B6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82319" y="5021738"/>
            <a:ext cx="3032480" cy="63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>
            <a:extLst>
              <a:ext uri="{FF2B5EF4-FFF2-40B4-BE49-F238E27FC236}">
                <a16:creationId xmlns:a16="http://schemas.microsoft.com/office/drawing/2014/main" id="{9F8607E6-9948-A83E-F6D8-64CC12ECAA4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4582" r="15038" b="19370"/>
          <a:stretch/>
        </p:blipFill>
        <p:spPr>
          <a:xfrm>
            <a:off x="1990805" y="5554761"/>
            <a:ext cx="1958927" cy="7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extLst>
              <a:ext uri="{FF2B5EF4-FFF2-40B4-BE49-F238E27FC236}">
                <a16:creationId xmlns:a16="http://schemas.microsoft.com/office/drawing/2014/main" id="{1E7DA3BB-5560-54A1-F9B9-8E35FD58D8C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71321" y="3910375"/>
            <a:ext cx="1742131" cy="8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>
            <a:extLst>
              <a:ext uri="{FF2B5EF4-FFF2-40B4-BE49-F238E27FC236}">
                <a16:creationId xmlns:a16="http://schemas.microsoft.com/office/drawing/2014/main" id="{2D078AC7-D88D-705A-C8CE-B1ED2094569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70354" y="4678010"/>
            <a:ext cx="931500" cy="94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>
            <a:extLst>
              <a:ext uri="{FF2B5EF4-FFF2-40B4-BE49-F238E27FC236}">
                <a16:creationId xmlns:a16="http://schemas.microsoft.com/office/drawing/2014/main" id="{0BBFBFA2-5D11-119C-F122-ED7F048ECE2B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9134" t="10128" r="7754" b="10128"/>
          <a:stretch/>
        </p:blipFill>
        <p:spPr>
          <a:xfrm>
            <a:off x="10796871" y="4702409"/>
            <a:ext cx="931500" cy="8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>
            <a:extLst>
              <a:ext uri="{FF2B5EF4-FFF2-40B4-BE49-F238E27FC236}">
                <a16:creationId xmlns:a16="http://schemas.microsoft.com/office/drawing/2014/main" id="{F548473A-278B-32E0-58B3-EDC01BB050C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4511" t="6297" r="4164" b="7555"/>
          <a:stretch/>
        </p:blipFill>
        <p:spPr>
          <a:xfrm>
            <a:off x="121102" y="5840045"/>
            <a:ext cx="1499100" cy="7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Kuva 1">
            <a:extLst>
              <a:ext uri="{FF2B5EF4-FFF2-40B4-BE49-F238E27FC236}">
                <a16:creationId xmlns:a16="http://schemas.microsoft.com/office/drawing/2014/main" id="{6E212182-7CDF-F380-528E-7EBA6600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9" y="3070963"/>
            <a:ext cx="3394916" cy="10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5656ED-D8B2-A4F3-069F-37030F0A99C2}"/>
              </a:ext>
            </a:extLst>
          </p:cNvPr>
          <p:cNvSpPr txBox="1"/>
          <p:nvPr/>
        </p:nvSpPr>
        <p:spPr>
          <a:xfrm>
            <a:off x="9456060" y="6594153"/>
            <a:ext cx="6217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b="1" dirty="0">
                <a:latin typeface="+mj-lt"/>
                <a:ea typeface="Aptos" panose="020B0004020202020204" pitchFamily="34" charset="0"/>
              </a:rPr>
              <a:t>G</a:t>
            </a:r>
            <a:r>
              <a:rPr lang="en-US" sz="2400" b="1" dirty="0">
                <a:latin typeface="+mj-lt"/>
                <a:ea typeface="Aptos" panose="020B0004020202020204" pitchFamily="34" charset="0"/>
              </a:rPr>
              <a:t>.</a:t>
            </a:r>
            <a:r>
              <a:rPr lang="en-US" sz="1867" b="1" dirty="0">
                <a:latin typeface="+mj-lt"/>
                <a:ea typeface="Aptos" panose="020B0004020202020204" pitchFamily="34" charset="0"/>
              </a:rPr>
              <a:t> A. 101293392 OASIS </a:t>
            </a:r>
            <a:endParaRPr lang="fi-FI" sz="24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3972BE-AF1D-21E8-F12B-F42B77371A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664" y="-35688"/>
            <a:ext cx="4570977" cy="10183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288EF6F-5AAA-B5C4-1256-7BBFA0F9AE41}"/>
              </a:ext>
            </a:extLst>
          </p:cNvPr>
          <p:cNvSpPr txBox="1">
            <a:spLocks/>
          </p:cNvSpPr>
          <p:nvPr/>
        </p:nvSpPr>
        <p:spPr>
          <a:xfrm>
            <a:off x="-331859" y="15522"/>
            <a:ext cx="7231421" cy="7409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 fontScale="47500" lnSpcReduction="20000"/>
          </a:bodyPr>
          <a:lstStyle>
            <a:lvl1pPr lvl="0" algn="ctr" defTabSz="457200" rtl="0" eaLnBrk="1" latinLnBrk="0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2pPr>
            <a:lvl3pPr lvl="2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3pPr>
            <a:lvl4pPr lvl="3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4pPr>
            <a:lvl5pPr lvl="4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5pPr>
            <a:lvl6pPr lvl="5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6pPr>
            <a:lvl7pPr lvl="6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7pPr>
            <a:lvl8pPr lvl="7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8pPr>
            <a:lvl9pPr lvl="8" algn="ctr" eaLnBrk="1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004C91"/>
                </a:solidFill>
              </a:rPr>
              <a:t>Almost starting: EU Horizon OASIS</a:t>
            </a:r>
            <a:endParaRPr lang="en-US" dirty="0">
              <a:solidFill>
                <a:srgbClr val="004C9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B2EA7-CED4-5EFC-6060-17571A999E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67425" y="3730611"/>
            <a:ext cx="1124919" cy="7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095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B7C03B6AD2843B80B5A3F23873F2C" ma:contentTypeVersion="3" ma:contentTypeDescription="Een nieuw document maken." ma:contentTypeScope="" ma:versionID="5be128805ddda843385c89910046a210">
  <xsd:schema xmlns:xsd="http://www.w3.org/2001/XMLSchema" xmlns:xs="http://www.w3.org/2001/XMLSchema" xmlns:p="http://schemas.microsoft.com/office/2006/metadata/properties" xmlns:ns2="afdf22e8-1abb-4daf-91cd-db08f22a058c" targetNamespace="http://schemas.microsoft.com/office/2006/metadata/properties" ma:root="true" ma:fieldsID="843f9fb010404f43f3b5149003bd6d70" ns2:_="">
    <xsd:import namespace="afdf22e8-1abb-4daf-91cd-db08f22a05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f22e8-1abb-4daf-91cd-db08f22a0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F00BC6-0C68-456C-8CC9-54D3D9181408}"/>
</file>

<file path=customXml/itemProps2.xml><?xml version="1.0" encoding="utf-8"?>
<ds:datastoreItem xmlns:ds="http://schemas.openxmlformats.org/officeDocument/2006/customXml" ds:itemID="{338F83A1-65F1-40A0-BA33-99AC6C79055C}"/>
</file>

<file path=customXml/itemProps3.xml><?xml version="1.0" encoding="utf-8"?>
<ds:datastoreItem xmlns:ds="http://schemas.openxmlformats.org/officeDocument/2006/customXml" ds:itemID="{16F56B6D-E004-4C74-943E-3C924BE5E37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Palanquin Medium</vt:lpstr>
      <vt:lpstr>Trebuchet MS</vt:lpstr>
      <vt:lpstr>Wingdings 3</vt:lpstr>
      <vt:lpstr>Facet</vt:lpstr>
      <vt:lpstr>Water Insight New and ongoing</vt:lpstr>
      <vt:lpstr>Partners for Water</vt:lpstr>
      <vt:lpstr>EU LIFE CYANOBLOOM</vt:lpstr>
      <vt:lpstr>Aquatische vegetation monitoring in NL</vt:lpstr>
      <vt:lpstr>ESA BASS TRACTIONS</vt:lpstr>
      <vt:lpstr>Instruments</vt:lpstr>
      <vt:lpstr>Interesse: Kaderrichtlijn Water</vt:lpstr>
      <vt:lpstr>OASIS – Observation &amp; AI-powered System for Intelligent Water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WISPstation</dc:title>
  <dc:creator>Water Insight</dc:creator>
  <cp:lastModifiedBy>Annelies</cp:lastModifiedBy>
  <cp:revision>104</cp:revision>
  <dcterms:created xsi:type="dcterms:W3CDTF">2020-11-30T10:17:32Z</dcterms:created>
  <dcterms:modified xsi:type="dcterms:W3CDTF">2026-03-17T11:17:46Z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0x0101005B2B7C03B6AD2843B80B5A3F23873F2C</vt:lpwstr>
  </property>
</Properties>
</file>