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26" r:id="rId3"/>
    <p:sldId id="332" r:id="rId4"/>
    <p:sldId id="330" r:id="rId5"/>
    <p:sldId id="331" r:id="rId6"/>
    <p:sldId id="328" r:id="rId7"/>
    <p:sldId id="329" r:id="rId8"/>
    <p:sldId id="327" r:id="rId9"/>
    <p:sldId id="32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8" autoAdjust="0"/>
    <p:restoredTop sz="94660"/>
  </p:normalViewPr>
  <p:slideViewPr>
    <p:cSldViewPr snapToGrid="0">
      <p:cViewPr varScale="1">
        <p:scale>
          <a:sx n="89" d="100"/>
          <a:sy n="89" d="100"/>
        </p:scale>
        <p:origin x="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487984"/>
            <a:ext cx="10058400" cy="1363335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981828"/>
            <a:ext cx="10058400" cy="392427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7D8735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869608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Afbeelding met Graphics, grafische vormgeving, poster, clipart&#10;&#10;Automatisch gegenereerde beschrijving">
            <a:extLst>
              <a:ext uri="{FF2B5EF4-FFF2-40B4-BE49-F238E27FC236}">
                <a16:creationId xmlns:a16="http://schemas.microsoft.com/office/drawing/2014/main" id="{7A58B46D-6F38-F770-8C51-69A8A88E9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26" y="162147"/>
            <a:ext cx="3266853" cy="3266853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0FAEB839-7F1E-1004-730A-68F5DA311B64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67A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42450EB4-ADBB-FD45-D148-B16D24672490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7D8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1309B56-661D-202A-715A-1432F319C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623188"/>
            <a:ext cx="2472271" cy="201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E34ECCE-67DF-8E8C-D222-D54D9DD21FCE}"/>
              </a:ext>
            </a:extLst>
          </p:cNvPr>
          <p:cNvSpPr/>
          <p:nvPr userDrawn="1"/>
        </p:nvSpPr>
        <p:spPr>
          <a:xfrm>
            <a:off x="-2" y="6426300"/>
            <a:ext cx="12192001" cy="65998"/>
          </a:xfrm>
          <a:prstGeom prst="rect">
            <a:avLst/>
          </a:prstGeom>
          <a:solidFill>
            <a:srgbClr val="F6C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5A7ACAC-9FEC-31C1-B5C2-32BCB6BC1A38}"/>
              </a:ext>
            </a:extLst>
          </p:cNvPr>
          <p:cNvSpPr/>
          <p:nvPr userDrawn="1"/>
        </p:nvSpPr>
        <p:spPr>
          <a:xfrm>
            <a:off x="-3" y="6531690"/>
            <a:ext cx="12192001" cy="65998"/>
          </a:xfrm>
          <a:prstGeom prst="rect">
            <a:avLst/>
          </a:prstGeom>
          <a:solidFill>
            <a:srgbClr val="B95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95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DE52C5-9362-4994-BFAD-3B836F5F85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36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35C675-4F5D-8B0B-B8B8-CC80ABFBC006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67A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F38BF31-D81D-A3FF-B9C3-EECAEF5117D0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7D8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E825C25-3C96-CF30-3F09-15339D347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623188"/>
            <a:ext cx="2472271" cy="201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E94A06B5-5E4D-5B25-AF4B-0EF9A32E3FDF}"/>
              </a:ext>
            </a:extLst>
          </p:cNvPr>
          <p:cNvSpPr/>
          <p:nvPr userDrawn="1"/>
        </p:nvSpPr>
        <p:spPr>
          <a:xfrm>
            <a:off x="-2" y="6426300"/>
            <a:ext cx="12192001" cy="65998"/>
          </a:xfrm>
          <a:prstGeom prst="rect">
            <a:avLst/>
          </a:prstGeom>
          <a:solidFill>
            <a:srgbClr val="F6C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0947BBB9-7060-2146-49AC-BB8666F59F99}"/>
              </a:ext>
            </a:extLst>
          </p:cNvPr>
          <p:cNvSpPr/>
          <p:nvPr userDrawn="1"/>
        </p:nvSpPr>
        <p:spPr>
          <a:xfrm>
            <a:off x="-3" y="6531690"/>
            <a:ext cx="12192001" cy="65998"/>
          </a:xfrm>
          <a:prstGeom prst="rect">
            <a:avLst/>
          </a:prstGeom>
          <a:solidFill>
            <a:srgbClr val="B95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9011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Molorepudit</a:t>
            </a:r>
            <a:r>
              <a:rPr lang="nl-NL"/>
              <a:t> </a:t>
            </a:r>
            <a:r>
              <a:rPr lang="nl-NL" err="1"/>
              <a:t>ressimus</a:t>
            </a:r>
            <a:r>
              <a:rPr lang="nl-NL"/>
              <a:t> </a:t>
            </a:r>
            <a:r>
              <a:rPr lang="nl-NL" err="1"/>
              <a:t>exeri</a:t>
            </a:r>
            <a:r>
              <a:rPr lang="nl-NL"/>
              <a:t> </a:t>
            </a:r>
            <a:r>
              <a:rPr lang="nl-NL" err="1"/>
              <a:t>nus</a:t>
            </a:r>
            <a:r>
              <a:rPr lang="nl-NL"/>
              <a:t> et </a:t>
            </a:r>
            <a:r>
              <a:rPr lang="nl-NL" err="1"/>
              <a:t>ipienda</a:t>
            </a:r>
            <a:r>
              <a:rPr lang="nl-NL"/>
              <a:t> et </a:t>
            </a:r>
            <a:r>
              <a:rPr lang="nl-NL" err="1"/>
              <a:t>adiantot</a:t>
            </a:r>
            <a:r>
              <a:rPr lang="nl-NL"/>
              <a:t> </a:t>
            </a:r>
            <a:r>
              <a:rPr lang="nl-NL" err="1"/>
              <a:t>Ique</a:t>
            </a:r>
            <a:r>
              <a:rPr lang="nl-NL"/>
              <a:t> </a:t>
            </a:r>
            <a:r>
              <a:rPr lang="nl-NL" err="1"/>
              <a:t>niminti</a:t>
            </a:r>
            <a:r>
              <a:rPr lang="nl-NL"/>
              <a:t> </a:t>
            </a:r>
            <a:r>
              <a:rPr lang="nl-NL" err="1"/>
              <a:t>nonsendaecae</a:t>
            </a:r>
            <a:r>
              <a:rPr lang="nl-NL"/>
              <a:t> </a:t>
            </a:r>
            <a:r>
              <a:rPr lang="nl-NL" err="1"/>
              <a:t>volor</a:t>
            </a:r>
            <a:r>
              <a:rPr lang="nl-NL"/>
              <a:t> a ad et ut </a:t>
            </a:r>
            <a:r>
              <a:rPr lang="nl-NL" err="1"/>
              <a:t>eum</a:t>
            </a:r>
            <a:r>
              <a:rPr lang="nl-NL"/>
              <a:t> se pos mos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ulpa</a:t>
            </a:r>
            <a:r>
              <a:rPr lang="nl-NL"/>
              <a:t> </a:t>
            </a:r>
            <a:r>
              <a:rPr lang="nl-NL" err="1"/>
              <a:t>vitas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doluptio</a:t>
            </a:r>
            <a:r>
              <a:rPr lang="nl-NL"/>
              <a:t> </a:t>
            </a:r>
            <a:r>
              <a:rPr lang="nl-NL" err="1"/>
              <a:t>iduciis</a:t>
            </a:r>
            <a:r>
              <a:rPr lang="nl-NL"/>
              <a:t> </a:t>
            </a:r>
            <a:r>
              <a:rPr lang="nl-NL" err="1"/>
              <a:t>sedis</a:t>
            </a:r>
            <a:r>
              <a:rPr lang="nl-NL"/>
              <a:t> </a:t>
            </a:r>
            <a:r>
              <a:rPr lang="nl-NL" err="1"/>
              <a:t>sitat</a:t>
            </a:r>
            <a:r>
              <a:rPr lang="nl-NL"/>
              <a:t> es </a:t>
            </a:r>
            <a:r>
              <a:rPr lang="nl-NL" err="1"/>
              <a:t>nihition</a:t>
            </a:r>
            <a:r>
              <a:rPr lang="nl-NL"/>
              <a:t> </a:t>
            </a:r>
            <a:r>
              <a:rPr lang="nl-NL" err="1"/>
              <a:t>nonsecturi</a:t>
            </a:r>
            <a:r>
              <a:rPr lang="nl-NL"/>
              <a:t> </a:t>
            </a:r>
            <a:r>
              <a:rPr lang="nl-NL" err="1"/>
              <a:t>officidis</a:t>
            </a:r>
            <a:r>
              <a:rPr lang="nl-NL"/>
              <a:t> ex et que </a:t>
            </a:r>
            <a:r>
              <a:rPr lang="nl-NL" err="1"/>
              <a:t>esecto</a:t>
            </a:r>
            <a:r>
              <a:rPr lang="nl-NL"/>
              <a:t> </a:t>
            </a:r>
            <a:r>
              <a:rPr lang="nl-NL" err="1"/>
              <a:t>dolorumenis</a:t>
            </a:r>
            <a:r>
              <a:rPr lang="nl-NL"/>
              <a:t> </a:t>
            </a:r>
            <a:r>
              <a:rPr lang="nl-NL" err="1"/>
              <a:t>aritat</a:t>
            </a:r>
            <a:r>
              <a:rPr lang="nl-NL"/>
              <a:t> et des </a:t>
            </a:r>
            <a:r>
              <a:rPr lang="nl-NL" err="1"/>
              <a:t>earcit</a:t>
            </a:r>
            <a:r>
              <a:rPr lang="nl-NL"/>
              <a:t>, </a:t>
            </a:r>
            <a:r>
              <a:rPr lang="nl-NL" err="1"/>
              <a:t>ium</a:t>
            </a:r>
            <a:r>
              <a:rPr lang="nl-NL"/>
              <a:t> ad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faccupt</a:t>
            </a:r>
            <a:r>
              <a:rPr lang="nl-NL"/>
              <a:t> </a:t>
            </a:r>
            <a:r>
              <a:rPr lang="nl-NL" err="1"/>
              <a:t>atiature</a:t>
            </a:r>
            <a:r>
              <a:rPr lang="nl-NL"/>
              <a:t>, </a:t>
            </a:r>
            <a:r>
              <a:rPr lang="nl-NL" err="1"/>
              <a:t>qui</a:t>
            </a:r>
            <a:r>
              <a:rPr lang="nl-NL"/>
              <a:t> </a:t>
            </a:r>
            <a:r>
              <a:rPr lang="nl-NL" err="1"/>
              <a:t>officipis</a:t>
            </a:r>
            <a:r>
              <a:rPr lang="nl-NL"/>
              <a:t> </a:t>
            </a:r>
            <a:r>
              <a:rPr lang="nl-NL" err="1"/>
              <a:t>dolupta</a:t>
            </a:r>
            <a:r>
              <a:rPr lang="nl-NL"/>
              <a:t> </a:t>
            </a:r>
            <a:r>
              <a:rPr lang="nl-NL" err="1"/>
              <a:t>spereium</a:t>
            </a:r>
            <a:r>
              <a:rPr lang="nl-NL"/>
              <a:t> </a:t>
            </a:r>
            <a:r>
              <a:rPr lang="nl-NL" err="1"/>
              <a:t>quias</a:t>
            </a:r>
            <a:r>
              <a:rPr lang="nl-NL"/>
              <a:t> </a:t>
            </a:r>
            <a:r>
              <a:rPr lang="nl-NL" err="1"/>
              <a:t>sum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min </a:t>
            </a:r>
            <a:r>
              <a:rPr lang="nl-NL" err="1"/>
              <a:t>prae</a:t>
            </a:r>
            <a:r>
              <a:rPr lang="nl-NL"/>
              <a:t> nam </a:t>
            </a:r>
            <a:r>
              <a:rPr lang="nl-NL" err="1"/>
              <a:t>aut</a:t>
            </a:r>
            <a:r>
              <a:rPr lang="nl-NL"/>
              <a:t> que </a:t>
            </a:r>
            <a:r>
              <a:rPr lang="nl-NL" err="1"/>
              <a:t>nobitatur</a:t>
            </a:r>
            <a:r>
              <a:rPr lang="nl-NL"/>
              <a:t>, </a:t>
            </a:r>
            <a:r>
              <a:rPr lang="nl-NL" err="1"/>
              <a:t>cus</a:t>
            </a:r>
            <a:r>
              <a:rPr lang="nl-NL"/>
              <a:t> </a:t>
            </a:r>
            <a:r>
              <a:rPr lang="nl-NL" err="1"/>
              <a:t>eario</a:t>
            </a:r>
            <a:r>
              <a:rPr lang="nl-NL"/>
              <a:t> </a:t>
            </a:r>
            <a:r>
              <a:rPr lang="nl-NL" err="1"/>
              <a:t>omnihic</a:t>
            </a:r>
            <a:r>
              <a:rPr lang="nl-NL"/>
              <a:t> </a:t>
            </a:r>
            <a:r>
              <a:rPr lang="nl-NL" err="1"/>
              <a:t>aeruptur</a:t>
            </a:r>
            <a:r>
              <a:rPr lang="nl-NL"/>
              <a:t>, </a:t>
            </a:r>
            <a:r>
              <a:rPr lang="nl-NL" err="1"/>
              <a:t>sunt</a:t>
            </a:r>
            <a:r>
              <a:rPr lang="nl-NL"/>
              <a:t> </a:t>
            </a:r>
            <a:r>
              <a:rPr lang="nl-NL" err="1"/>
              <a:t>eruptat</a:t>
            </a:r>
            <a:r>
              <a:rPr lang="nl-NL"/>
              <a:t> </a:t>
            </a:r>
            <a:r>
              <a:rPr lang="nl-NL" err="1"/>
              <a:t>volorep</a:t>
            </a:r>
            <a:r>
              <a:rPr lang="nl-NL"/>
              <a:t>. &lt;Max. 70 </a:t>
            </a:r>
            <a:r>
              <a:rPr lang="nl-NL" err="1"/>
              <a:t>words</a:t>
            </a:r>
            <a:r>
              <a:rPr lang="nl-NL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1968203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6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8">
          <p15:clr>
            <a:srgbClr val="FBAE40"/>
          </p15:clr>
        </p15:guide>
        <p15:guide id="7" pos="6220">
          <p15:clr>
            <a:srgbClr val="FBAE40"/>
          </p15:clr>
        </p15:guide>
        <p15:guide id="8" pos="6424">
          <p15:clr>
            <a:srgbClr val="FBAE40"/>
          </p15:clr>
        </p15:guide>
        <p15:guide id="9" pos="4974">
          <p15:clr>
            <a:srgbClr val="FBAE40"/>
          </p15:clr>
        </p15:guide>
        <p15:guide id="10" pos="3953">
          <p15:clr>
            <a:srgbClr val="FBAE40"/>
          </p15:clr>
        </p15:guide>
        <p15:guide id="11" pos="3727">
          <p15:clr>
            <a:srgbClr val="FBAE40"/>
          </p15:clr>
        </p15:guide>
        <p15:guide id="12" pos="2706">
          <p15:clr>
            <a:srgbClr val="FBAE40"/>
          </p15:clr>
        </p15:guide>
        <p15:guide id="13" pos="2502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AD56-CF49-9B49-B71F-91E5129FEC95}" type="datetime1">
              <a:rPr lang="en-US" smtClean="0"/>
              <a:t>3/15/2026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276601" cy="365125"/>
          </a:xfrm>
        </p:spPr>
        <p:txBody>
          <a:bodyPr/>
          <a:lstStyle/>
          <a:p>
            <a:fld id="{D732D3D6-B8F9-5747-8803-6DBAD9AEB53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3DCFBA-3C86-2B8D-3573-2CD2CF31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86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DE52C5-9362-4994-BFAD-3B836F5F85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7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>
            <a:extLst>
              <a:ext uri="{FF2B5EF4-FFF2-40B4-BE49-F238E27FC236}">
                <a16:creationId xmlns:a16="http://schemas.microsoft.com/office/drawing/2014/main" id="{0E7F0506-6D8C-4FC8-CD75-A20DC8BD5BB4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67A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3FFF20F-ED1F-5CC9-D4A7-8F484AF2AC27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7D8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01D0EF3-FE57-1E35-9FA6-FC4BA0800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623188"/>
            <a:ext cx="2472271" cy="201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BFF71E67-525E-9CFD-7B72-DA92CE756B6C}"/>
              </a:ext>
            </a:extLst>
          </p:cNvPr>
          <p:cNvSpPr/>
          <p:nvPr userDrawn="1"/>
        </p:nvSpPr>
        <p:spPr>
          <a:xfrm>
            <a:off x="-2" y="6426300"/>
            <a:ext cx="12192001" cy="65998"/>
          </a:xfrm>
          <a:prstGeom prst="rect">
            <a:avLst/>
          </a:prstGeom>
          <a:solidFill>
            <a:srgbClr val="F6C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0C09A9F0-3B50-BEBD-8F00-72FED557DF2C}"/>
              </a:ext>
            </a:extLst>
          </p:cNvPr>
          <p:cNvSpPr/>
          <p:nvPr userDrawn="1"/>
        </p:nvSpPr>
        <p:spPr>
          <a:xfrm>
            <a:off x="-3" y="6531690"/>
            <a:ext cx="12192001" cy="65998"/>
          </a:xfrm>
          <a:prstGeom prst="rect">
            <a:avLst/>
          </a:prstGeom>
          <a:solidFill>
            <a:srgbClr val="B95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301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DE52C5-9362-4994-BFAD-3B836F5F85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70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7D873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7D873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DE52C5-9362-4994-BFAD-3B836F5F85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53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DE52C5-9362-4994-BFAD-3B836F5F85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60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B84AB1-225F-58BA-8E7B-55C97E3852BD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67A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8F319FA-817E-481F-6A59-285B1614AD0D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7D8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26DEE-0C97-B7B7-FCA3-231EF6D99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623188"/>
            <a:ext cx="2472271" cy="201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9107B3A-A0C9-5BBB-AAAD-932C9A335CDB}"/>
              </a:ext>
            </a:extLst>
          </p:cNvPr>
          <p:cNvSpPr/>
          <p:nvPr userDrawn="1"/>
        </p:nvSpPr>
        <p:spPr>
          <a:xfrm>
            <a:off x="-2" y="6426300"/>
            <a:ext cx="12192001" cy="65998"/>
          </a:xfrm>
          <a:prstGeom prst="rect">
            <a:avLst/>
          </a:prstGeom>
          <a:solidFill>
            <a:srgbClr val="F6C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381B5A4-5318-12F1-5A42-E89EC0235909}"/>
              </a:ext>
            </a:extLst>
          </p:cNvPr>
          <p:cNvSpPr/>
          <p:nvPr userDrawn="1"/>
        </p:nvSpPr>
        <p:spPr>
          <a:xfrm>
            <a:off x="-3" y="6531690"/>
            <a:ext cx="12192001" cy="65998"/>
          </a:xfrm>
          <a:prstGeom prst="rect">
            <a:avLst/>
          </a:prstGeom>
          <a:solidFill>
            <a:srgbClr val="B95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95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67A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DE52C5-9362-4994-BFAD-3B836F5F85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41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67A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09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67A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7D8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623188"/>
            <a:ext cx="2472271" cy="201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BB4D6D1-1C44-4180-9CC9-1141A6A9BB15}" type="datetimeFigureOut">
              <a:rPr lang="nl-NL" smtClean="0"/>
              <a:t>15-3-2026</a:t>
            </a:fld>
            <a:endParaRPr lang="nl-NL"/>
          </a:p>
        </p:txBody>
      </p:sp>
      <p:pic>
        <p:nvPicPr>
          <p:cNvPr id="11" name="Afbeelding 10" descr="Afbeelding met Graphics, grafische vormgeving, poster, clipart&#10;&#10;Automatisch gegenereerde beschrijving">
            <a:extLst>
              <a:ext uri="{FF2B5EF4-FFF2-40B4-BE49-F238E27FC236}">
                <a16:creationId xmlns:a16="http://schemas.microsoft.com/office/drawing/2014/main" id="{9CFD2435-68AE-C3FE-830E-57BA365698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324" y="65998"/>
            <a:ext cx="1265676" cy="1265676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08E8E92A-B5F2-5EA8-E760-9DF3241F47E4}"/>
              </a:ext>
            </a:extLst>
          </p:cNvPr>
          <p:cNvSpPr/>
          <p:nvPr userDrawn="1"/>
        </p:nvSpPr>
        <p:spPr>
          <a:xfrm>
            <a:off x="-2" y="6426300"/>
            <a:ext cx="12192001" cy="65998"/>
          </a:xfrm>
          <a:prstGeom prst="rect">
            <a:avLst/>
          </a:prstGeom>
          <a:solidFill>
            <a:srgbClr val="F6C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C91B045-9DB8-8207-37CF-A9D9A3E6FCD9}"/>
              </a:ext>
            </a:extLst>
          </p:cNvPr>
          <p:cNvSpPr/>
          <p:nvPr userDrawn="1"/>
        </p:nvSpPr>
        <p:spPr>
          <a:xfrm>
            <a:off x="-3" y="6531690"/>
            <a:ext cx="12192001" cy="65998"/>
          </a:xfrm>
          <a:prstGeom prst="rect">
            <a:avLst/>
          </a:prstGeom>
          <a:solidFill>
            <a:srgbClr val="B95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B0D980-FDA9-8E31-E7C8-0635668B641F}"/>
              </a:ext>
            </a:extLst>
          </p:cNvPr>
          <p:cNvGraphicFramePr>
            <a:graphicFrameLocks noGrp="1"/>
          </p:cNvGraphicFramePr>
          <p:nvPr/>
        </p:nvGraphicFramePr>
        <p:xfrm>
          <a:off x="2235199" y="3246120"/>
          <a:ext cx="7721602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721602">
                  <a:extLst>
                    <a:ext uri="{9D8B030D-6E8A-4147-A177-3AD203B41FA5}">
                      <a16:colId xmlns:a16="http://schemas.microsoft.com/office/drawing/2014/main" val="41353761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19912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EA25092-F53C-FF8E-0AA3-F2975DDA06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10" b="34405"/>
          <a:stretch>
            <a:fillRect/>
          </a:stretch>
        </p:blipFill>
        <p:spPr>
          <a:xfrm>
            <a:off x="116419" y="-1"/>
            <a:ext cx="12220849" cy="38127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3FD0722-5B44-8498-67A4-A77976A2AA9A}"/>
              </a:ext>
            </a:extLst>
          </p:cNvPr>
          <p:cNvSpPr/>
          <p:nvPr/>
        </p:nvSpPr>
        <p:spPr>
          <a:xfrm>
            <a:off x="4328935" y="3026548"/>
            <a:ext cx="2833007" cy="881743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EB235-9D57-0BBC-0AFA-5B2701663223}"/>
              </a:ext>
            </a:extLst>
          </p:cNvPr>
          <p:cNvSpPr txBox="1"/>
          <p:nvPr/>
        </p:nvSpPr>
        <p:spPr>
          <a:xfrm>
            <a:off x="1206392" y="4687260"/>
            <a:ext cx="1025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Workshop </a:t>
            </a:r>
            <a:r>
              <a:rPr lang="en-US" sz="2800" b="1" dirty="0" err="1"/>
              <a:t>Aardobservatie</a:t>
            </a:r>
            <a:r>
              <a:rPr lang="en-US" sz="2800" b="1" dirty="0"/>
              <a:t> </a:t>
            </a:r>
            <a:r>
              <a:rPr lang="en-US" sz="2800" b="1" dirty="0" err="1"/>
              <a:t>voor</a:t>
            </a:r>
            <a:r>
              <a:rPr lang="en-US" sz="2800" b="1" dirty="0"/>
              <a:t> </a:t>
            </a:r>
            <a:r>
              <a:rPr lang="en-US" sz="2800" b="1" dirty="0" err="1"/>
              <a:t>waterkwaliteit</a:t>
            </a:r>
            <a:r>
              <a:rPr lang="en-US" sz="2800" dirty="0"/>
              <a:t> 17-3-2026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CA1C6-0E14-34BF-289E-CA84AC75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07" t="31756" r="18537" b="14251"/>
          <a:stretch>
            <a:fillRect/>
          </a:stretch>
        </p:blipFill>
        <p:spPr>
          <a:xfrm>
            <a:off x="1657872" y="1187709"/>
            <a:ext cx="9433330" cy="4986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EFF90-EBEE-960A-8832-0C9359986EB9}"/>
              </a:ext>
            </a:extLst>
          </p:cNvPr>
          <p:cNvSpPr txBox="1"/>
          <p:nvPr/>
        </p:nvSpPr>
        <p:spPr>
          <a:xfrm>
            <a:off x="2669720" y="602934"/>
            <a:ext cx="756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Overzicht</a:t>
            </a:r>
            <a:r>
              <a:rPr lang="en-US" sz="3200" dirty="0"/>
              <a:t> </a:t>
            </a:r>
            <a:r>
              <a:rPr lang="en-US" sz="3200" dirty="0" err="1"/>
              <a:t>Aardobservatie</a:t>
            </a:r>
            <a:r>
              <a:rPr lang="en-US" sz="3200" dirty="0"/>
              <a:t> </a:t>
            </a:r>
            <a:r>
              <a:rPr lang="en-US" sz="3200" dirty="0" err="1"/>
              <a:t>projecten</a:t>
            </a:r>
            <a:r>
              <a:rPr lang="en-US" sz="3200" dirty="0"/>
              <a:t>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DFE070-D0C3-742E-35D2-05B0115F4B21}"/>
              </a:ext>
            </a:extLst>
          </p:cNvPr>
          <p:cNvSpPr/>
          <p:nvPr/>
        </p:nvSpPr>
        <p:spPr>
          <a:xfrm>
            <a:off x="4939393" y="1502229"/>
            <a:ext cx="3053443" cy="4482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43320-DFCA-C78A-09AD-C2017BF3FF70}"/>
              </a:ext>
            </a:extLst>
          </p:cNvPr>
          <p:cNvSpPr/>
          <p:nvPr/>
        </p:nvSpPr>
        <p:spPr>
          <a:xfrm>
            <a:off x="7992836" y="1502229"/>
            <a:ext cx="3053443" cy="4482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325AB-EA60-5FA8-8D23-D694DB08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28" t="7857" r="30885" b="16548"/>
          <a:stretch>
            <a:fillRect/>
          </a:stretch>
        </p:blipFill>
        <p:spPr>
          <a:xfrm>
            <a:off x="963385" y="677635"/>
            <a:ext cx="4465865" cy="5432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90B51-3021-A268-48C5-3A27C7400234}"/>
              </a:ext>
            </a:extLst>
          </p:cNvPr>
          <p:cNvSpPr txBox="1"/>
          <p:nvPr/>
        </p:nvSpPr>
        <p:spPr>
          <a:xfrm>
            <a:off x="5645960" y="1338943"/>
            <a:ext cx="6546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31.500 </a:t>
            </a:r>
            <a:r>
              <a:rPr lang="en-US" dirty="0" err="1"/>
              <a:t>sloten</a:t>
            </a:r>
            <a:r>
              <a:rPr lang="en-US" dirty="0"/>
              <a:t> </a:t>
            </a:r>
            <a:r>
              <a:rPr lang="en-US" dirty="0" err="1"/>
              <a:t>gedicht</a:t>
            </a:r>
            <a:r>
              <a:rPr lang="en-US" dirty="0"/>
              <a:t> 2017-2024 (</a:t>
            </a: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geopend</a:t>
            </a:r>
            <a:r>
              <a:rPr lang="en-US" dirty="0"/>
              <a:t>?)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Kracht van </a:t>
            </a:r>
            <a:r>
              <a:rPr lang="en-US" dirty="0" err="1"/>
              <a:t>AardObservatie</a:t>
            </a:r>
            <a:r>
              <a:rPr lang="en-US" dirty="0"/>
              <a:t> in </a:t>
            </a:r>
            <a:r>
              <a:rPr lang="en-US" dirty="0" err="1"/>
              <a:t>Waterbeheer</a:t>
            </a:r>
            <a:r>
              <a:rPr lang="en-US" dirty="0"/>
              <a:t>. </a:t>
            </a:r>
          </a:p>
          <a:p>
            <a:r>
              <a:rPr lang="en-US" dirty="0">
                <a:sym typeface="Wingdings" panose="05000000000000000000" pitchFamily="2" charset="2"/>
              </a:rPr>
              <a:t>       Spatial detail that becomes available and tools to </a:t>
            </a:r>
            <a:r>
              <a:rPr lang="en-US" dirty="0" err="1">
                <a:sym typeface="Wingdings" panose="05000000000000000000" pitchFamily="2" charset="2"/>
              </a:rPr>
              <a:t>analyse</a:t>
            </a:r>
            <a:r>
              <a:rPr lang="en-US" dirty="0">
                <a:sym typeface="Wingdings" panose="05000000000000000000" pitchFamily="2" charset="2"/>
              </a:rPr>
              <a:t> it!!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B146A-462E-E7D8-314F-95E0FD68435D}"/>
              </a:ext>
            </a:extLst>
          </p:cNvPr>
          <p:cNvSpPr txBox="1"/>
          <p:nvPr/>
        </p:nvSpPr>
        <p:spPr>
          <a:xfrm>
            <a:off x="2614324" y="154415"/>
            <a:ext cx="7990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Publication that stirred the hydrology community</a:t>
            </a:r>
          </a:p>
        </p:txBody>
      </p:sp>
    </p:spTree>
    <p:extLst>
      <p:ext uri="{BB962C8B-B14F-4D97-AF65-F5344CB8AC3E}">
        <p14:creationId xmlns:p14="http://schemas.microsoft.com/office/powerpoint/2010/main" val="352403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B6BAA-8DA2-7287-0084-D8469D40A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81" b="10714"/>
          <a:stretch>
            <a:fillRect/>
          </a:stretch>
        </p:blipFill>
        <p:spPr>
          <a:xfrm>
            <a:off x="685703" y="677636"/>
            <a:ext cx="10820594" cy="54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0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E33CB-EBD4-4315-B465-E19599B02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05" b="8571"/>
          <a:stretch>
            <a:fillRect/>
          </a:stretch>
        </p:blipFill>
        <p:spPr>
          <a:xfrm>
            <a:off x="685703" y="644979"/>
            <a:ext cx="10820594" cy="56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B689E-5817-39B9-E289-41E384E40D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11" t="9881" r="6741" b="3810"/>
          <a:stretch>
            <a:fillRect/>
          </a:stretch>
        </p:blipFill>
        <p:spPr>
          <a:xfrm>
            <a:off x="1216478" y="195943"/>
            <a:ext cx="9462407" cy="59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4F8EE-5430-50B5-9ECE-125E0164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34" t="9405" r="10362"/>
          <a:stretch>
            <a:fillRect/>
          </a:stretch>
        </p:blipFill>
        <p:spPr>
          <a:xfrm>
            <a:off x="1934936" y="522514"/>
            <a:ext cx="7918853" cy="569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4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264A61-8506-E868-35B2-85A820343FA0}"/>
              </a:ext>
            </a:extLst>
          </p:cNvPr>
          <p:cNvSpPr txBox="1"/>
          <p:nvPr/>
        </p:nvSpPr>
        <p:spPr>
          <a:xfrm>
            <a:off x="1607870" y="711882"/>
            <a:ext cx="95183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Doelen</a:t>
            </a:r>
            <a:r>
              <a:rPr lang="en-US" sz="2000" b="1" u="sng" dirty="0"/>
              <a:t> van </a:t>
            </a:r>
            <a:r>
              <a:rPr lang="en-US" sz="2000" b="1" u="sng" dirty="0" err="1"/>
              <a:t>vandaag</a:t>
            </a:r>
            <a:r>
              <a:rPr lang="en-US" sz="2000" b="1" u="sng" dirty="0"/>
              <a:t>:</a:t>
            </a:r>
          </a:p>
          <a:p>
            <a:endParaRPr lang="en-US" sz="2000" b="1" u="sng" dirty="0"/>
          </a:p>
          <a:p>
            <a:pPr marL="285750" indent="-285750">
              <a:buFontTx/>
              <a:buChar char="-"/>
            </a:pPr>
            <a:r>
              <a:rPr lang="en-US" sz="2000" dirty="0" err="1"/>
              <a:t>Breedte</a:t>
            </a:r>
            <a:r>
              <a:rPr lang="en-US" sz="2000" dirty="0"/>
              <a:t> </a:t>
            </a:r>
            <a:r>
              <a:rPr lang="en-US" sz="2000" dirty="0" err="1"/>
              <a:t>huidige</a:t>
            </a:r>
            <a:r>
              <a:rPr lang="en-US" sz="2000" dirty="0"/>
              <a:t> </a:t>
            </a:r>
            <a:r>
              <a:rPr lang="en-US" sz="2000" dirty="0" err="1"/>
              <a:t>toepassingen</a:t>
            </a:r>
            <a:r>
              <a:rPr lang="en-US" sz="2000" dirty="0"/>
              <a:t> </a:t>
            </a:r>
            <a:r>
              <a:rPr lang="en-US" sz="2000" dirty="0" err="1"/>
              <a:t>AardObservatie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waterkwaliteit</a:t>
            </a:r>
            <a:r>
              <a:rPr lang="en-US" sz="2000" dirty="0"/>
              <a:t>.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Feedback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suggesties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NSO-</a:t>
            </a:r>
            <a:r>
              <a:rPr lang="en-US" sz="2000" dirty="0" err="1"/>
              <a:t>gefund</a:t>
            </a:r>
            <a:r>
              <a:rPr lang="en-US" sz="2000" dirty="0"/>
              <a:t> project Marit.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err="1"/>
              <a:t>Waar</a:t>
            </a:r>
            <a:r>
              <a:rPr lang="en-US" sz="2000" dirty="0"/>
              <a:t> </a:t>
            </a:r>
            <a:r>
              <a:rPr lang="en-US" sz="2000" dirty="0" err="1"/>
              <a:t>liggen</a:t>
            </a:r>
            <a:r>
              <a:rPr lang="en-US" sz="2000" dirty="0"/>
              <a:t> </a:t>
            </a:r>
            <a:r>
              <a:rPr lang="en-US" sz="2000" dirty="0" err="1"/>
              <a:t>kansen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KRW, </a:t>
            </a:r>
            <a:r>
              <a:rPr lang="en-US" sz="2000" dirty="0" err="1"/>
              <a:t>samenwerking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financiering?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672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6812EC-ED15-EC37-2EE4-BC0DCA10AF53}"/>
              </a:ext>
            </a:extLst>
          </p:cNvPr>
          <p:cNvSpPr txBox="1"/>
          <p:nvPr/>
        </p:nvSpPr>
        <p:spPr>
          <a:xfrm>
            <a:off x="1475335" y="722299"/>
            <a:ext cx="8690642" cy="379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Programma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12:30 – 13:15 | Lunch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inloop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13:15 – 13:35 |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Introductie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welkom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bij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Deltares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13:35 – 14:15 |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Presentatie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Remote sensing van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ijzer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 Nederlandse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binnenwateren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14:15 – 14:30 | Pauze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14:30 – 15:30 | Lightning talks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15:30 – 16:30 |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Interactieve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discussie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16:30 – 16:45 |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Afronding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Conclusies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blik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naar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toekomst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16:45 – 18:00 | Borrel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48131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0522 TIM pres" id="{E9363A5F-3D4A-449D-ACC7-C99F7B69F627}" vid="{148D4A8B-2D10-4CCF-9FF6-E41728EB9D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B7C03B6AD2843B80B5A3F23873F2C" ma:contentTypeVersion="3" ma:contentTypeDescription="Een nieuw document maken." ma:contentTypeScope="" ma:versionID="5be128805ddda843385c89910046a210">
  <xsd:schema xmlns:xsd="http://www.w3.org/2001/XMLSchema" xmlns:xs="http://www.w3.org/2001/XMLSchema" xmlns:p="http://schemas.microsoft.com/office/2006/metadata/properties" xmlns:ns2="afdf22e8-1abb-4daf-91cd-db08f22a058c" targetNamespace="http://schemas.microsoft.com/office/2006/metadata/properties" ma:root="true" ma:fieldsID="843f9fb010404f43f3b5149003bd6d70" ns2:_="">
    <xsd:import namespace="afdf22e8-1abb-4daf-91cd-db08f22a05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f22e8-1abb-4daf-91cd-db08f22a0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F61437-A59B-479F-BF0D-0B0171EBA28E}"/>
</file>

<file path=customXml/itemProps2.xml><?xml version="1.0" encoding="utf-8"?>
<ds:datastoreItem xmlns:ds="http://schemas.openxmlformats.org/officeDocument/2006/customXml" ds:itemID="{B6380DBD-F333-4D21-AD83-032CEC9AFD41}"/>
</file>

<file path=customXml/itemProps3.xml><?xml version="1.0" encoding="utf-8"?>
<ds:datastoreItem xmlns:ds="http://schemas.openxmlformats.org/officeDocument/2006/customXml" ds:itemID="{23700380-0A60-4902-9C59-B044E5B6814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Open Sans</vt:lpstr>
      <vt:lpstr>Open Sans Light</vt:lpstr>
      <vt:lpstr>Wingdings</vt:lpstr>
      <vt:lpstr>Terugblik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Velde, Y. van der (Ype)</dc:creator>
  <cp:lastModifiedBy>Velde, Y. van der (Ype)</cp:lastModifiedBy>
  <cp:revision>6</cp:revision>
  <dcterms:created xsi:type="dcterms:W3CDTF">2026-03-17T20:31:36Z</dcterms:created>
  <dcterms:modified xsi:type="dcterms:W3CDTF">2026-03-18T09:26:53Z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0x0101005B2B7C03B6AD2843B80B5A3F23873F2C</vt:lpwstr>
  </property>
</Properties>
</file>